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0" r:id="rId1"/>
  </p:sldMasterIdLst>
  <p:notesMasterIdLst>
    <p:notesMasterId r:id="rId37"/>
  </p:notesMasterIdLst>
  <p:sldIdLst>
    <p:sldId id="344" r:id="rId2"/>
    <p:sldId id="540" r:id="rId3"/>
    <p:sldId id="259" r:id="rId4"/>
    <p:sldId id="260" r:id="rId5"/>
    <p:sldId id="304" r:id="rId6"/>
    <p:sldId id="305" r:id="rId7"/>
    <p:sldId id="310" r:id="rId8"/>
    <p:sldId id="261" r:id="rId9"/>
    <p:sldId id="262" r:id="rId10"/>
    <p:sldId id="313" r:id="rId11"/>
    <p:sldId id="345" r:id="rId12"/>
    <p:sldId id="257" r:id="rId13"/>
    <p:sldId id="507" r:id="rId14"/>
    <p:sldId id="536" r:id="rId15"/>
    <p:sldId id="537" r:id="rId16"/>
    <p:sldId id="266" r:id="rId17"/>
    <p:sldId id="508" r:id="rId18"/>
    <p:sldId id="533" r:id="rId19"/>
    <p:sldId id="352" r:id="rId20"/>
    <p:sldId id="538" r:id="rId21"/>
    <p:sldId id="539" r:id="rId22"/>
    <p:sldId id="269" r:id="rId23"/>
    <p:sldId id="318" r:id="rId24"/>
    <p:sldId id="339" r:id="rId25"/>
    <p:sldId id="322" r:id="rId26"/>
    <p:sldId id="534" r:id="rId27"/>
    <p:sldId id="353" r:id="rId28"/>
    <p:sldId id="324" r:id="rId29"/>
    <p:sldId id="354" r:id="rId30"/>
    <p:sldId id="326" r:id="rId31"/>
    <p:sldId id="270" r:id="rId32"/>
    <p:sldId id="535" r:id="rId33"/>
    <p:sldId id="271" r:id="rId34"/>
    <p:sldId id="355" r:id="rId35"/>
    <p:sldId id="272" r:id="rId3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660066"/>
    <a:srgbClr val="000099"/>
    <a:srgbClr val="9900FF"/>
    <a:srgbClr val="0000FF"/>
    <a:srgbClr val="FFFFFF"/>
    <a:srgbClr val="F8F8F8"/>
    <a:srgbClr val="E820C2"/>
    <a:srgbClr val="27551F"/>
    <a:srgbClr val="66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832" autoAdjust="0"/>
    <p:restoredTop sz="90335" autoAdjust="0"/>
  </p:normalViewPr>
  <p:slideViewPr>
    <p:cSldViewPr>
      <p:cViewPr varScale="1">
        <p:scale>
          <a:sx n="63" d="100"/>
          <a:sy n="63" d="100"/>
        </p:scale>
        <p:origin x="760" y="5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png"/></Relationships>
</file>

<file path=ppt/drawings/_rels/vmlDrawing6.v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image" Target="../media/image2.png"/></Relationships>
</file>

<file path=ppt/drawings/_rels/vmlDrawing7.vml.rels><?xml version="1.0" encoding="UTF-8" standalone="yes"?>
<Relationships xmlns="http://schemas.openxmlformats.org/package/2006/relationships"><Relationship Id="rId2" Type="http://schemas.openxmlformats.org/officeDocument/2006/relationships/image" Target="../media/image25.wmf"/><Relationship Id="rId1" Type="http://schemas.openxmlformats.org/officeDocument/2006/relationships/image" Target="../media/image24.wmf"/></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wmf>
</file>

<file path=ppt/media/image25.wmf>
</file>

<file path=ppt/media/image26.jpeg>
</file>

<file path=ppt/media/image27.png>
</file>

<file path=ppt/media/image28.png>
</file>

<file path=ppt/media/image29.png>
</file>

<file path=ppt/media/image3.png>
</file>

<file path=ppt/media/image30.png>
</file>

<file path=ppt/media/image31.png>
</file>

<file path=ppt/media/image4.jpe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宋体" charset="-122"/>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charset="0"/>
                <a:ea typeface="宋体" charset="-122"/>
              </a:defRPr>
            </a:lvl1pPr>
          </a:lstStyle>
          <a:p>
            <a:pPr>
              <a:defRPr/>
            </a:pPr>
            <a:fld id="{9BEB7B9C-1B3A-420E-98D4-78D98AA95A38}" type="datetimeFigureOut">
              <a:rPr lang="zh-CN" altLang="en-US"/>
              <a:pPr>
                <a:defRPr/>
              </a:pPr>
              <a:t>2025/3/15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宋体" charset="-122"/>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charset="0"/>
                <a:ea typeface="宋体" charset="-122"/>
              </a:defRPr>
            </a:lvl1pPr>
          </a:lstStyle>
          <a:p>
            <a:pPr>
              <a:defRPr/>
            </a:pPr>
            <a:fld id="{7C652E79-AC11-47B3-B92C-311D362220D1}" type="slidenum">
              <a:rPr lang="zh-CN" altLang="en-US"/>
              <a:pPr>
                <a:defRPr/>
              </a:pPr>
              <a:t>‹#›</a:t>
            </a:fld>
            <a:endParaRPr lang="zh-CN" altLang="en-US"/>
          </a:p>
        </p:txBody>
      </p:sp>
    </p:spTree>
    <p:extLst>
      <p:ext uri="{BB962C8B-B14F-4D97-AF65-F5344CB8AC3E}">
        <p14:creationId xmlns:p14="http://schemas.microsoft.com/office/powerpoint/2010/main" val="344993897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baike.baidu.com/view/63348.ht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上一次实验中我们主要了解了骨骼肌体外收缩的特点，一个突出特点就是：不应期短，在有高频连续刺激时，可以产生强制收缩。</a:t>
            </a:r>
            <a:endParaRPr lang="en-US" altLang="zh-CN" dirty="0"/>
          </a:p>
          <a:p>
            <a:r>
              <a:rPr lang="zh-CN" altLang="en-US" dirty="0"/>
              <a:t>本次实验来了解一下心肌收缩以及心脏生理功能的基本特点。</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1</a:t>
            </a:fld>
            <a:endParaRPr lang="zh-CN" altLang="en-US"/>
          </a:p>
        </p:txBody>
      </p:sp>
    </p:spTree>
    <p:extLst>
      <p:ext uri="{BB962C8B-B14F-4D97-AF65-F5344CB8AC3E}">
        <p14:creationId xmlns:p14="http://schemas.microsoft.com/office/powerpoint/2010/main" val="13323249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雄性：个头较小，背部颜色较深，有声囊，前趾第一趾内侧有婚垫（或婚疣）</a:t>
            </a:r>
            <a:endParaRPr lang="en-US" altLang="zh-CN" dirty="0"/>
          </a:p>
          <a:p>
            <a:r>
              <a:rPr lang="zh-CN" altLang="en-US" dirty="0"/>
              <a:t>去甲肾上腺素注射液原液浓度：</a:t>
            </a:r>
            <a:r>
              <a:rPr lang="en-US" altLang="zh-CN" dirty="0"/>
              <a:t>2mg/ml(0.2%)</a:t>
            </a:r>
            <a:r>
              <a:rPr lang="zh-CN" altLang="en-US" dirty="0"/>
              <a:t>，</a:t>
            </a:r>
            <a:r>
              <a:rPr lang="en-US" altLang="zh-CN" b="0" i="0" dirty="0">
                <a:solidFill>
                  <a:srgbClr val="333333"/>
                </a:solidFill>
                <a:effectLst/>
                <a:latin typeface="Arial" panose="020B0604020202020204" pitchFamily="34" charset="0"/>
              </a:rPr>
              <a:t>Norepinephrine</a:t>
            </a:r>
            <a:r>
              <a:rPr lang="zh-CN" altLang="en-US" b="0" i="0" dirty="0">
                <a:solidFill>
                  <a:srgbClr val="333333"/>
                </a:solidFill>
                <a:effectLst/>
                <a:latin typeface="Arial" panose="020B0604020202020204" pitchFamily="34" charset="0"/>
              </a:rPr>
              <a:t>，也称</a:t>
            </a:r>
            <a:r>
              <a:rPr lang="en-US" altLang="zh-CN" b="0" i="0" dirty="0">
                <a:solidFill>
                  <a:srgbClr val="333333"/>
                </a:solidFill>
                <a:effectLst/>
                <a:latin typeface="Arial" panose="020B0604020202020204" pitchFamily="34" charset="0"/>
              </a:rPr>
              <a:t>Noradrenaline</a:t>
            </a:r>
            <a:r>
              <a:rPr lang="zh-CN" altLang="en-US" b="0" i="0" dirty="0">
                <a:solidFill>
                  <a:srgbClr val="333333"/>
                </a:solidFill>
                <a:effectLst/>
                <a:latin typeface="Arial" panose="020B0604020202020204" pitchFamily="34" charset="0"/>
              </a:rPr>
              <a:t>，</a:t>
            </a:r>
            <a:r>
              <a:rPr lang="zh-CN" altLang="en-US" b="0" i="0" dirty="0">
                <a:solidFill>
                  <a:srgbClr val="F73131"/>
                </a:solidFill>
                <a:effectLst/>
                <a:latin typeface="Arial" panose="020B0604020202020204" pitchFamily="34" charset="0"/>
              </a:rPr>
              <a:t>缩写</a:t>
            </a:r>
            <a:r>
              <a:rPr lang="en-US" altLang="zh-CN" b="0" i="0" dirty="0">
                <a:solidFill>
                  <a:srgbClr val="333333"/>
                </a:solidFill>
                <a:effectLst/>
                <a:latin typeface="Arial" panose="020B0604020202020204" pitchFamily="34" charset="0"/>
              </a:rPr>
              <a:t>NE</a:t>
            </a:r>
            <a:r>
              <a:rPr lang="zh-CN" altLang="en-US" b="0" i="0" dirty="0">
                <a:solidFill>
                  <a:srgbClr val="333333"/>
                </a:solidFill>
                <a:effectLst/>
                <a:latin typeface="Arial" panose="020B0604020202020204" pitchFamily="34" charset="0"/>
              </a:rPr>
              <a:t>或</a:t>
            </a:r>
            <a:r>
              <a:rPr lang="en-US" altLang="zh-CN" b="0" i="0" dirty="0">
                <a:solidFill>
                  <a:srgbClr val="333333"/>
                </a:solidFill>
                <a:effectLst/>
                <a:latin typeface="Arial" panose="020B0604020202020204" pitchFamily="34" charset="0"/>
              </a:rPr>
              <a:t>NA</a:t>
            </a:r>
          </a:p>
          <a:p>
            <a:r>
              <a:rPr lang="zh-CN" altLang="en-US" b="0" i="0" dirty="0">
                <a:solidFill>
                  <a:srgbClr val="333333"/>
                </a:solidFill>
                <a:effectLst/>
                <a:latin typeface="arial" panose="020B0604020202020204" pitchFamily="34" charset="0"/>
              </a:rPr>
              <a:t>乙酰胆碱，</a:t>
            </a:r>
            <a:r>
              <a:rPr lang="en-US" altLang="zh-CN" b="0" i="0" dirty="0" err="1">
                <a:solidFill>
                  <a:srgbClr val="333333"/>
                </a:solidFill>
                <a:effectLst/>
                <a:latin typeface="arial" panose="020B0604020202020204" pitchFamily="34" charset="0"/>
              </a:rPr>
              <a:t>ACh</a:t>
            </a:r>
            <a:r>
              <a:rPr lang="en-US" altLang="zh-CN" b="0" i="0" dirty="0">
                <a:solidFill>
                  <a:srgbClr val="333333"/>
                </a:solidFill>
                <a:effectLst/>
                <a:latin typeface="arial" panose="020B0604020202020204" pitchFamily="34" charset="0"/>
              </a:rPr>
              <a:t>, acetylcholine</a:t>
            </a: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任氏液：成分、渗透压、</a:t>
            </a:r>
            <a:r>
              <a:rPr lang="en-US" altLang="zh-CN" dirty="0"/>
              <a:t>pH</a:t>
            </a:r>
            <a:r>
              <a:rPr lang="zh-CN" altLang="en-US" dirty="0"/>
              <a:t>和蛙的血清相似</a:t>
            </a:r>
          </a:p>
          <a:p>
            <a:r>
              <a:rPr lang="en-US" altLang="zh-CN" dirty="0"/>
              <a:t>0.1</a:t>
            </a:r>
            <a:r>
              <a:rPr lang="zh-CN" altLang="en-US" dirty="0"/>
              <a:t>％去甲肾上腺素（</a:t>
            </a:r>
            <a:r>
              <a:rPr lang="en-US" altLang="zh-CN" dirty="0"/>
              <a:t>NE</a:t>
            </a:r>
            <a:r>
              <a:rPr lang="zh-CN" altLang="en-US" dirty="0"/>
              <a:t>）：与上学期不同，上学期为</a:t>
            </a:r>
            <a:r>
              <a:rPr lang="en-US" altLang="zh-CN" dirty="0"/>
              <a:t>0.2%</a:t>
            </a:r>
            <a:r>
              <a:rPr lang="zh-CN" altLang="en-US" dirty="0"/>
              <a:t>，换洗时间较长，且易换洗不彻底</a:t>
            </a:r>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10</a:t>
            </a:fld>
            <a:endParaRPr lang="zh-CN" altLang="en-US"/>
          </a:p>
        </p:txBody>
      </p:sp>
    </p:spTree>
    <p:extLst>
      <p:ext uri="{BB962C8B-B14F-4D97-AF65-F5344CB8AC3E}">
        <p14:creationId xmlns:p14="http://schemas.microsoft.com/office/powerpoint/2010/main" val="3536628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上一次课，我们做了两栖类动物离体器官的生理特性实验，本周的实验内容有离体也有在体。首先我们进行一个在体实验，然后进行离体实验。</a:t>
            </a:r>
            <a:endParaRPr lang="en-US" altLang="zh-CN" dirty="0"/>
          </a:p>
          <a:p>
            <a:r>
              <a:rPr lang="zh-CN" altLang="en-US" dirty="0"/>
              <a:t>留下来的同学都是勇士。</a:t>
            </a:r>
            <a:endParaRPr lang="en-US" altLang="zh-CN" dirty="0"/>
          </a:p>
          <a:p>
            <a:r>
              <a:rPr lang="zh-CN" altLang="en-US" dirty="0"/>
              <a:t>上节课实验验证了骨骼肌收缩的基本特点，可以产生强直收缩，即，不应期较短。今天就来看一下，心肌收缩的一些特点，比较一下心肌和骨骼肌收缩的异同。</a:t>
            </a:r>
            <a:endParaRPr lang="en-US" altLang="zh-CN" dirty="0"/>
          </a:p>
          <a:p>
            <a:r>
              <a:rPr lang="zh-CN" altLang="en-US" dirty="0"/>
              <a:t>这个实验可不可以用离体心脏来做？</a:t>
            </a:r>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12</a:t>
            </a:fld>
            <a:endParaRPr lang="zh-CN" altLang="en-US"/>
          </a:p>
        </p:txBody>
      </p:sp>
    </p:spTree>
    <p:extLst>
      <p:ext uri="{BB962C8B-B14F-4D97-AF65-F5344CB8AC3E}">
        <p14:creationId xmlns:p14="http://schemas.microsoft.com/office/powerpoint/2010/main" val="2893312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6C04DA2-1E11-442C-979C-7AD77B8976D4}" type="slidenum">
              <a:rPr lang="zh-CN" altLang="en-US" smtClean="0"/>
              <a:pPr/>
              <a:t>13</a:t>
            </a:fld>
            <a:endParaRPr lang="zh-CN" altLang="en-US"/>
          </a:p>
        </p:txBody>
      </p:sp>
    </p:spTree>
    <p:extLst>
      <p:ext uri="{BB962C8B-B14F-4D97-AF65-F5344CB8AC3E}">
        <p14:creationId xmlns:p14="http://schemas.microsoft.com/office/powerpoint/2010/main" val="1925360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14</a:t>
            </a:fld>
            <a:endParaRPr lang="zh-CN" altLang="en-US"/>
          </a:p>
        </p:txBody>
      </p:sp>
    </p:spTree>
    <p:extLst>
      <p:ext uri="{BB962C8B-B14F-4D97-AF65-F5344CB8AC3E}">
        <p14:creationId xmlns:p14="http://schemas.microsoft.com/office/powerpoint/2010/main" val="41405339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先做在体实验，不进行结扎插管，做完第一部分实验再做离体心脏标本。</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16</a:t>
            </a:fld>
            <a:endParaRPr lang="zh-CN" altLang="en-US"/>
          </a:p>
        </p:txBody>
      </p:sp>
    </p:spTree>
    <p:extLst>
      <p:ext uri="{BB962C8B-B14F-4D97-AF65-F5344CB8AC3E}">
        <p14:creationId xmlns:p14="http://schemas.microsoft.com/office/powerpoint/2010/main" val="42278376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软件默认曲线上升为心脏收缩，曲线下降为心脏舒张。</a:t>
            </a:r>
            <a:endParaRPr lang="en-US" altLang="zh-CN" dirty="0"/>
          </a:p>
          <a:p>
            <a:r>
              <a:rPr lang="zh-CN" altLang="en-US" dirty="0"/>
              <a:t>可以适当调节横坐标，以便于捕捉到收缩时相的各个时期。</a:t>
            </a:r>
            <a:endParaRPr lang="en-US" altLang="zh-CN" dirty="0"/>
          </a:p>
          <a:p>
            <a:r>
              <a:rPr lang="zh-CN" altLang="en-US" dirty="0"/>
              <a:t>可以探索刺激强度变化与期前收缩幅度的关系。</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一定体重的雌或雄蛙神经干动作电位不应期和肌肉收缩不应期比较？</a:t>
            </a:r>
          </a:p>
          <a:p>
            <a:r>
              <a:rPr lang="zh-CN" altLang="en-US" dirty="0"/>
              <a:t>只需观察到期前收缩与代偿间歇现象就可以，不要求确切找到各个不应期的界限，自愿选择。</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17</a:t>
            </a:fld>
            <a:endParaRPr lang="zh-CN" altLang="en-US"/>
          </a:p>
        </p:txBody>
      </p:sp>
    </p:spTree>
    <p:extLst>
      <p:ext uri="{BB962C8B-B14F-4D97-AF65-F5344CB8AC3E}">
        <p14:creationId xmlns:p14="http://schemas.microsoft.com/office/powerpoint/2010/main" val="56939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18</a:t>
            </a:fld>
            <a:endParaRPr lang="zh-CN" altLang="en-US"/>
          </a:p>
        </p:txBody>
      </p:sp>
    </p:spTree>
    <p:extLst>
      <p:ext uri="{BB962C8B-B14F-4D97-AF65-F5344CB8AC3E}">
        <p14:creationId xmlns:p14="http://schemas.microsoft.com/office/powerpoint/2010/main" val="1507981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20</a:t>
            </a:fld>
            <a:endParaRPr lang="zh-CN" altLang="en-US"/>
          </a:p>
        </p:txBody>
      </p:sp>
    </p:spTree>
    <p:extLst>
      <p:ext uri="{BB962C8B-B14F-4D97-AF65-F5344CB8AC3E}">
        <p14:creationId xmlns:p14="http://schemas.microsoft.com/office/powerpoint/2010/main" val="34230172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注意不要把血管剪断了</a:t>
            </a:r>
          </a:p>
          <a:p>
            <a:endParaRPr lang="zh-CN" altLang="en-US" dirty="0"/>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21</a:t>
            </a:fld>
            <a:endParaRPr lang="zh-CN" altLang="en-US"/>
          </a:p>
        </p:txBody>
      </p:sp>
    </p:spTree>
    <p:extLst>
      <p:ext uri="{BB962C8B-B14F-4D97-AF65-F5344CB8AC3E}">
        <p14:creationId xmlns:p14="http://schemas.microsoft.com/office/powerpoint/2010/main" val="1897753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r>
              <a:rPr lang="zh-CN" altLang="en-US" b="1" dirty="0">
                <a:latin typeface="宋体" pitchFamily="2" charset="-122"/>
              </a:rPr>
              <a:t>注意打第二个结时不要使第一个结松动</a:t>
            </a:r>
            <a:endParaRPr lang="en-US" altLang="zh-CN" b="1" dirty="0">
              <a:latin typeface="宋体" pitchFamily="2" charset="-122"/>
            </a:endParaRPr>
          </a:p>
          <a:p>
            <a:pPr eaLnBrk="1" hangingPunct="1">
              <a:spcBef>
                <a:spcPct val="0"/>
              </a:spcBef>
            </a:pPr>
            <a:r>
              <a:rPr lang="zh-CN" altLang="en-US" b="1" dirty="0">
                <a:latin typeface="宋体" pitchFamily="2" charset="-122"/>
              </a:rPr>
              <a:t>单手打结：左手</a:t>
            </a:r>
            <a:endParaRPr lang="en-US" altLang="zh-CN" b="1" dirty="0">
              <a:latin typeface="宋体" pitchFamily="2" charset="-122"/>
            </a:endParaRPr>
          </a:p>
          <a:p>
            <a:pPr eaLnBrk="1" hangingPunct="1">
              <a:spcBef>
                <a:spcPct val="0"/>
              </a:spcBef>
            </a:pPr>
            <a:r>
              <a:rPr lang="zh-CN" altLang="en-US" b="1" dirty="0">
                <a:latin typeface="宋体" pitchFamily="2" charset="-122"/>
              </a:rPr>
              <a:t>右手捏左侧线末端，左手捏右侧线末端，线左上右下，左手手心向上，右侧线回折，用左手小指（或无名指）勾住，用左中指将左线末端从右侧线上方向下勾至左侧拉出固定，左手往左右手往右拉；</a:t>
            </a:r>
            <a:endParaRPr lang="en-US" altLang="zh-CN" b="1" dirty="0">
              <a:latin typeface="宋体" pitchFamily="2" charset="-122"/>
            </a:endParaRPr>
          </a:p>
          <a:p>
            <a:pPr eaLnBrk="1" hangingPunct="1">
              <a:spcBef>
                <a:spcPct val="0"/>
              </a:spcBef>
            </a:pPr>
            <a:r>
              <a:rPr lang="zh-CN" altLang="en-US" b="1" dirty="0">
                <a:latin typeface="宋体" pitchFamily="2" charset="-122"/>
              </a:rPr>
              <a:t>左手捏左侧线末端，右手捏右侧线末端，左手手心向上，右侧线回折，用左侧无名指勾住，用左侧中指将左侧线从右侧线上方向下勾出，左手到右下方、右手在左上方固定。</a:t>
            </a:r>
            <a:endParaRPr lang="en-US" altLang="zh-CN" b="1" dirty="0">
              <a:latin typeface="宋体" pitchFamily="2" charset="-122"/>
            </a:endParaRPr>
          </a:p>
          <a:p>
            <a:pPr eaLnBrk="1" hangingPunct="1">
              <a:spcBef>
                <a:spcPct val="0"/>
              </a:spcBef>
            </a:pPr>
            <a:r>
              <a:rPr lang="zh-CN" altLang="en-US" b="1" dirty="0">
                <a:latin typeface="宋体" pitchFamily="2" charset="-122"/>
              </a:rPr>
              <a:t>外科结：第一个结绕两圈线</a:t>
            </a:r>
            <a:endParaRPr lang="en-US" altLang="zh-CN" b="1" dirty="0">
              <a:latin typeface="宋体" pitchFamily="2" charset="-122"/>
            </a:endParaRPr>
          </a:p>
          <a:p>
            <a:pPr eaLnBrk="1" hangingPunct="1">
              <a:spcBef>
                <a:spcPct val="0"/>
              </a:spcBef>
            </a:pPr>
            <a:r>
              <a:rPr lang="zh-CN" altLang="en-US" b="1" dirty="0">
                <a:latin typeface="宋体" pitchFamily="2" charset="-122"/>
              </a:rPr>
              <a:t>加强结：打三个方向相反的结</a:t>
            </a:r>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22</a:t>
            </a:fld>
            <a:endParaRPr lang="zh-CN" altLang="en-US"/>
          </a:p>
        </p:txBody>
      </p:sp>
    </p:spTree>
    <p:extLst>
      <p:ext uri="{BB962C8B-B14F-4D97-AF65-F5344CB8AC3E}">
        <p14:creationId xmlns:p14="http://schemas.microsoft.com/office/powerpoint/2010/main" val="628660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静脉窦：心脏附近由大的静脉汇合所形成的血管腔，具有可收缩的肌肉壁，能将静脉血送入心房。</a:t>
            </a:r>
          </a:p>
          <a:p>
            <a:r>
              <a:rPr lang="zh-CN" altLang="en-US" dirty="0"/>
              <a:t>两栖类和爬行类的静脉窦开口于右心房。鸟类和哺乳类成体静脉窦和心房合并，成为右心房的一部分。</a:t>
            </a:r>
          </a:p>
          <a:p>
            <a:r>
              <a:rPr lang="zh-CN" altLang="en-US" dirty="0"/>
              <a:t>静脉窦，类似于人的窦房结，可以自动去极。</a:t>
            </a:r>
          </a:p>
          <a:p>
            <a:endParaRPr lang="zh-CN" altLang="en-US" dirty="0"/>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2</a:t>
            </a:fld>
            <a:endParaRPr lang="zh-CN" altLang="en-US"/>
          </a:p>
        </p:txBody>
      </p:sp>
    </p:spTree>
    <p:extLst>
      <p:ext uri="{BB962C8B-B14F-4D97-AF65-F5344CB8AC3E}">
        <p14:creationId xmlns:p14="http://schemas.microsoft.com/office/powerpoint/2010/main" val="42258090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斯氏：心室逆向灌流，由液面变化。在心缩期插管，此时主动脉开口处的半月瓣打开，主动脉与心室相通，插管容易顺势进入心室。</a:t>
            </a:r>
            <a:endParaRPr lang="en-US" altLang="zh-CN" dirty="0"/>
          </a:p>
          <a:p>
            <a:r>
              <a:rPr lang="zh-CN" altLang="en-US" dirty="0"/>
              <a:t>八木氏：体外循环</a:t>
            </a:r>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25</a:t>
            </a:fld>
            <a:endParaRPr lang="zh-CN" altLang="en-US"/>
          </a:p>
        </p:txBody>
      </p:sp>
    </p:spTree>
    <p:extLst>
      <p:ext uri="{BB962C8B-B14F-4D97-AF65-F5344CB8AC3E}">
        <p14:creationId xmlns:p14="http://schemas.microsoft.com/office/powerpoint/2010/main" val="22241805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26</a:t>
            </a:fld>
            <a:endParaRPr lang="zh-CN" altLang="en-US"/>
          </a:p>
        </p:txBody>
      </p:sp>
    </p:spTree>
    <p:extLst>
      <p:ext uri="{BB962C8B-B14F-4D97-AF65-F5344CB8AC3E}">
        <p14:creationId xmlns:p14="http://schemas.microsoft.com/office/powerpoint/2010/main" val="27924743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如果室温低，动物对钙反应不灵敏，低钙需要加</a:t>
            </a:r>
            <a:r>
              <a:rPr lang="en-US" altLang="zh-CN" dirty="0"/>
              <a:t>4</a:t>
            </a:r>
            <a:r>
              <a:rPr lang="zh-CN" altLang="en-US" dirty="0"/>
              <a:t>滴，高钙</a:t>
            </a:r>
            <a:r>
              <a:rPr lang="en-US" altLang="zh-CN" dirty="0"/>
              <a:t>6</a:t>
            </a:r>
            <a:r>
              <a:rPr lang="zh-CN" altLang="en-US" dirty="0"/>
              <a:t>滴可以。</a:t>
            </a:r>
          </a:p>
          <a:p>
            <a:endParaRPr lang="en-US" altLang="zh-CN" dirty="0"/>
          </a:p>
          <a:p>
            <a:r>
              <a:rPr lang="zh-CN" altLang="en-US" dirty="0"/>
              <a:t>注意打标记</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27</a:t>
            </a:fld>
            <a:endParaRPr lang="zh-CN" altLang="en-US"/>
          </a:p>
        </p:txBody>
      </p:sp>
    </p:spTree>
    <p:extLst>
      <p:ext uri="{BB962C8B-B14F-4D97-AF65-F5344CB8AC3E}">
        <p14:creationId xmlns:p14="http://schemas.microsoft.com/office/powerpoint/2010/main" val="36496478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剪心包膜用眼科剪</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33</a:t>
            </a:fld>
            <a:endParaRPr lang="zh-CN" altLang="en-US"/>
          </a:p>
        </p:txBody>
      </p:sp>
    </p:spTree>
    <p:extLst>
      <p:ext uri="{BB962C8B-B14F-4D97-AF65-F5344CB8AC3E}">
        <p14:creationId xmlns:p14="http://schemas.microsoft.com/office/powerpoint/2010/main" val="3731619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a:t>心肌也和骨骼肌一样具有兴奋收缩功能，但其收缩具有鱼骨骼肌不同的特点。</a:t>
            </a:r>
            <a:endParaRPr lang="en-US" altLang="zh-CN" dirty="0"/>
          </a:p>
          <a:p>
            <a:pPr eaLnBrk="1" hangingPunct="1">
              <a:spcBef>
                <a:spcPct val="0"/>
              </a:spcBef>
            </a:pPr>
            <a:r>
              <a:rPr lang="zh-CN" altLang="en-US" dirty="0"/>
              <a:t>可以验证其阈刺激强度和最大刺激强度，并与骨骼肌收缩特点进行比较。期前收缩幅度会因刺激强度的不同而有所不同。</a:t>
            </a:r>
            <a:endParaRPr lang="en-US" altLang="zh-CN" dirty="0"/>
          </a:p>
          <a:p>
            <a:pPr eaLnBrk="1" hangingPunct="1">
              <a:spcBef>
                <a:spcPct val="0"/>
              </a:spcBef>
            </a:pPr>
            <a:r>
              <a:rPr lang="zh-CN" altLang="en-US" dirty="0"/>
              <a:t>绝对不应期：心室肌细胞动作电位从</a:t>
            </a:r>
            <a:r>
              <a:rPr lang="en-US" altLang="zh-CN" dirty="0"/>
              <a:t>0</a:t>
            </a:r>
            <a:r>
              <a:rPr lang="zh-CN" altLang="en-US" dirty="0"/>
              <a:t>期去极化到</a:t>
            </a:r>
            <a:r>
              <a:rPr lang="en-US" altLang="zh-CN" dirty="0"/>
              <a:t>3</a:t>
            </a:r>
            <a:r>
              <a:rPr lang="zh-CN" altLang="en-US" dirty="0"/>
              <a:t>期复极化至</a:t>
            </a:r>
            <a:r>
              <a:rPr lang="en-US" altLang="zh-CN" dirty="0"/>
              <a:t>-55mV</a:t>
            </a:r>
            <a:r>
              <a:rPr lang="zh-CN" altLang="en-US" dirty="0"/>
              <a:t>的这段时间内，</a:t>
            </a:r>
            <a:r>
              <a:rPr lang="zh-CN" altLang="en-US" dirty="0">
                <a:latin typeface="Times New Roman" pitchFamily="18" charset="0"/>
              </a:rPr>
              <a:t>该段时间内钠通道处于失活状态</a:t>
            </a:r>
            <a:endParaRPr lang="zh-CN" altLang="en-US" dirty="0"/>
          </a:p>
          <a:p>
            <a:pPr marL="0" marR="0" indent="0" algn="l" defTabSz="914400" rtl="0" eaLnBrk="1" fontAlgn="base" latinLnBrk="0" hangingPunct="1">
              <a:lnSpc>
                <a:spcPct val="100000"/>
              </a:lnSpc>
              <a:spcBef>
                <a:spcPct val="0"/>
              </a:spcBef>
              <a:spcAft>
                <a:spcPct val="0"/>
              </a:spcAft>
              <a:buClrTx/>
              <a:buSzTx/>
              <a:buFontTx/>
              <a:buNone/>
              <a:tabLst/>
              <a:defRPr/>
            </a:pPr>
            <a:r>
              <a:rPr lang="zh-CN" altLang="en-US" dirty="0"/>
              <a:t>有效不应期：随后，在膜电位从</a:t>
            </a:r>
            <a:r>
              <a:rPr lang="en-US" altLang="zh-CN" dirty="0"/>
              <a:t>-55mV</a:t>
            </a:r>
            <a:r>
              <a:rPr lang="zh-CN" altLang="en-US" dirty="0"/>
              <a:t>复极化至</a:t>
            </a:r>
            <a:r>
              <a:rPr lang="en-US" altLang="zh-CN" dirty="0"/>
              <a:t>-60mV</a:t>
            </a:r>
            <a:r>
              <a:rPr lang="zh-CN" altLang="en-US" dirty="0"/>
              <a:t>的这段时间内，钠离子部分恢复活性，较强刺激可以引起细胞部分兴奋，但不能产生可扩布的动作电位，也不能产生机械收缩。</a:t>
            </a:r>
            <a:r>
              <a:rPr lang="zh-CN" altLang="en-US" dirty="0">
                <a:latin typeface="Times New Roman" pitchFamily="18" charset="0"/>
              </a:rPr>
              <a:t>心室肌细胞的有效不应期较长，可达</a:t>
            </a:r>
            <a:r>
              <a:rPr lang="en-US" altLang="zh-CN" dirty="0">
                <a:latin typeface="Times New Roman" pitchFamily="18" charset="0"/>
              </a:rPr>
              <a:t>180ms</a:t>
            </a:r>
            <a:r>
              <a:rPr lang="zh-CN" altLang="en-US" dirty="0">
                <a:latin typeface="Times New Roman" pitchFamily="18" charset="0"/>
              </a:rPr>
              <a:t>。</a:t>
            </a:r>
            <a:endParaRPr lang="zh-CN" altLang="en-US" dirty="0"/>
          </a:p>
          <a:p>
            <a:pPr eaLnBrk="1" hangingPunct="1">
              <a:spcBef>
                <a:spcPct val="0"/>
              </a:spcBef>
            </a:pPr>
            <a:r>
              <a:rPr lang="zh-CN" altLang="en-US" dirty="0"/>
              <a:t>相对不应期：从复极化至</a:t>
            </a:r>
            <a:r>
              <a:rPr lang="en-US" altLang="zh-CN" dirty="0"/>
              <a:t>-60mV~-80mV</a:t>
            </a:r>
            <a:r>
              <a:rPr lang="zh-CN" altLang="en-US" dirty="0"/>
              <a:t>这段时间内，需要较强阈上刺激才能产生动作电位，且越接近绝对不应期，需要的刺激强度越大。</a:t>
            </a:r>
          </a:p>
          <a:p>
            <a:pPr eaLnBrk="1" hangingPunct="1">
              <a:spcBef>
                <a:spcPct val="0"/>
              </a:spcBef>
            </a:pPr>
            <a:r>
              <a:rPr lang="zh-CN" altLang="en-US" dirty="0"/>
              <a:t>超常期：在膜电位复极化至</a:t>
            </a:r>
            <a:r>
              <a:rPr lang="en-US" altLang="zh-CN" dirty="0"/>
              <a:t>-80~-90mV</a:t>
            </a:r>
            <a:r>
              <a:rPr lang="zh-CN" altLang="en-US" dirty="0"/>
              <a:t>的时间内，</a:t>
            </a:r>
            <a:r>
              <a:rPr lang="zh-CN" altLang="en-US" dirty="0">
                <a:latin typeface="Times New Roman" pitchFamily="18" charset="0"/>
              </a:rPr>
              <a:t>此时膜电位和阈电位（约</a:t>
            </a:r>
            <a:r>
              <a:rPr lang="en-US" altLang="zh-CN" dirty="0">
                <a:latin typeface="Times New Roman" pitchFamily="18" charset="0"/>
              </a:rPr>
              <a:t>70mV</a:t>
            </a:r>
            <a:r>
              <a:rPr lang="zh-CN" altLang="en-US" dirty="0">
                <a:latin typeface="Times New Roman" pitchFamily="18" charset="0"/>
              </a:rPr>
              <a:t>）的差距很小，</a:t>
            </a:r>
            <a:r>
              <a:rPr lang="zh-CN" altLang="en-US" dirty="0"/>
              <a:t>稍低于阈强度的刺激便可以使心脏产生动作电位。</a:t>
            </a:r>
          </a:p>
          <a:p>
            <a:pPr eaLnBrk="1" hangingPunct="1">
              <a:spcBef>
                <a:spcPct val="0"/>
              </a:spcBef>
            </a:pPr>
            <a:endParaRPr lang="zh-CN" altLang="en-US" dirty="0"/>
          </a:p>
        </p:txBody>
      </p:sp>
      <p:sp>
        <p:nvSpPr>
          <p:cNvPr id="430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fld id="{44396971-031D-4BC6-9A5C-EDD1E1615E40}" type="slidenum">
              <a:rPr lang="zh-CN" altLang="en-US" smtClean="0"/>
              <a:pPr eaLnBrk="1" hangingPunct="1"/>
              <a:t>3</a:t>
            </a:fld>
            <a:endParaRPr lang="zh-CN" altLang="en-US"/>
          </a:p>
        </p:txBody>
      </p:sp>
    </p:spTree>
    <p:extLst>
      <p:ext uri="{BB962C8B-B14F-4D97-AF65-F5344CB8AC3E}">
        <p14:creationId xmlns:p14="http://schemas.microsoft.com/office/powerpoint/2010/main" val="3117301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latin typeface="+mn-ea"/>
                <a:ea typeface="+mn-ea"/>
              </a:rPr>
              <a:t>（</a:t>
            </a:r>
            <a:r>
              <a:rPr lang="zh-CN" altLang="en-US" sz="1200" dirty="0">
                <a:latin typeface="+mn-ea"/>
                <a:ea typeface="+mn-ea"/>
              </a:rPr>
              <a:t>姚泰，生理学第二版，图</a:t>
            </a:r>
            <a:r>
              <a:rPr lang="en-US" altLang="zh-CN" sz="1200" dirty="0">
                <a:latin typeface="+mn-ea"/>
                <a:ea typeface="+mn-ea"/>
              </a:rPr>
              <a:t>9-16</a:t>
            </a:r>
            <a:r>
              <a:rPr lang="zh-CN" altLang="en-US" dirty="0">
                <a:latin typeface="+mn-ea"/>
                <a:ea typeface="+mn-ea"/>
              </a:rPr>
              <a:t>）</a:t>
            </a:r>
            <a:endParaRPr lang="en-US" altLang="zh-CN" dirty="0">
              <a:latin typeface="+mn-ea"/>
              <a:ea typeface="+mn-ea"/>
            </a:endParaRPr>
          </a:p>
          <a:p>
            <a:endParaRPr lang="en-US" altLang="zh-CN" dirty="0"/>
          </a:p>
          <a:p>
            <a:r>
              <a:rPr lang="zh-CN" altLang="en-US" dirty="0"/>
              <a:t>代偿间歇的生理意义：让心脏充分回血，以保证下次收缩时的射血。进而保证身体正常供氧。维持血液循环。</a:t>
            </a:r>
            <a:endParaRPr lang="en-US" altLang="zh-CN" dirty="0"/>
          </a:p>
          <a:p>
            <a:r>
              <a:rPr lang="zh-CN" altLang="en-US" dirty="0"/>
              <a:t>期前收缩和临床上的心脏早搏产生的原理是一样的，只是发生的原因不同，早搏有生理性的也有病理性的。</a:t>
            </a:r>
            <a:endParaRPr lang="en-US" altLang="zh-CN" dirty="0"/>
          </a:p>
          <a:p>
            <a:r>
              <a:rPr lang="zh-CN" altLang="en-US" dirty="0"/>
              <a:t>如果心率太慢，紧接着期前收缩的窦性刺激传到心室时，落在有效不应期之后，可引起心肌兴奋和收缩，不出现代偿间歇。</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4</a:t>
            </a:fld>
            <a:endParaRPr lang="zh-CN" altLang="en-US"/>
          </a:p>
        </p:txBody>
      </p:sp>
    </p:spTree>
    <p:extLst>
      <p:ext uri="{BB962C8B-B14F-4D97-AF65-F5344CB8AC3E}">
        <p14:creationId xmlns:p14="http://schemas.microsoft.com/office/powerpoint/2010/main" val="2149434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林格溶液，任氏液</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任氏液：成分、渗透压、</a:t>
            </a:r>
            <a:r>
              <a:rPr lang="en-US" altLang="zh-CN" dirty="0"/>
              <a:t>pH</a:t>
            </a:r>
            <a:r>
              <a:rPr lang="zh-CN" altLang="en-US" dirty="0"/>
              <a:t>和蛙的血清相似</a:t>
            </a:r>
          </a:p>
          <a:p>
            <a:r>
              <a:rPr lang="zh-CN" altLang="en-US" dirty="0"/>
              <a:t>离体心肌的养料和氧气是心内膜通过心室腔的液体直接渗透而获得的。</a:t>
            </a:r>
            <a:endParaRPr lang="en-US" altLang="zh-CN" dirty="0"/>
          </a:p>
          <a:p>
            <a:r>
              <a:rPr lang="zh-CN" altLang="en-US" dirty="0"/>
              <a:t>血清和血浆的区别：血清中不含纤维蛋白原和各种凝血因子。二者都不包括血细胞。</a:t>
            </a:r>
            <a:endParaRPr lang="en-US" altLang="zh-CN" dirty="0"/>
          </a:p>
          <a:p>
            <a:r>
              <a:rPr lang="zh-CN" altLang="en-US" dirty="0"/>
              <a:t>血浆：血液中除去红细胞、白细胞和血小板以外的所有成分，其中</a:t>
            </a:r>
            <a:r>
              <a:rPr lang="en-US" altLang="zh-CN" dirty="0"/>
              <a:t>90%</a:t>
            </a:r>
            <a:r>
              <a:rPr lang="zh-CN" altLang="en-US" dirty="0"/>
              <a:t>为水。</a:t>
            </a:r>
          </a:p>
        </p:txBody>
      </p:sp>
      <p:sp>
        <p:nvSpPr>
          <p:cNvPr id="4" name="灯片编号占位符 3"/>
          <p:cNvSpPr>
            <a:spLocks noGrp="1"/>
          </p:cNvSpPr>
          <p:nvPr>
            <p:ph type="sldNum" sz="quarter" idx="10"/>
          </p:nvPr>
        </p:nvSpPr>
        <p:spPr/>
        <p:txBody>
          <a:bodyPr/>
          <a:lstStyle/>
          <a:p>
            <a:pPr>
              <a:defRPr/>
            </a:pPr>
            <a:fld id="{7C652E79-AC11-47B3-B92C-311D362220D1}" type="slidenum">
              <a:rPr lang="zh-CN" altLang="en-US" smtClean="0"/>
              <a:pPr>
                <a:defRPr/>
              </a:pPr>
              <a:t>5</a:t>
            </a:fld>
            <a:endParaRPr lang="zh-CN" altLang="en-US"/>
          </a:p>
        </p:txBody>
      </p:sp>
    </p:spTree>
    <p:extLst>
      <p:ext uri="{BB962C8B-B14F-4D97-AF65-F5344CB8AC3E}">
        <p14:creationId xmlns:p14="http://schemas.microsoft.com/office/powerpoint/2010/main" val="418716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a:ln/>
        </p:spPr>
      </p:sp>
      <p:sp>
        <p:nvSpPr>
          <p:cNvPr id="286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ea typeface="宋体" charset="-122"/>
              </a:rPr>
              <a:t>收缩、舒张幅度，收缩频率</a:t>
            </a:r>
            <a:endParaRPr lang="en-US" altLang="zh-CN" dirty="0">
              <a:ea typeface="宋体" charset="-122"/>
            </a:endParaRPr>
          </a:p>
          <a:p>
            <a:r>
              <a:rPr lang="zh-CN" altLang="en-US" dirty="0">
                <a:ea typeface="宋体" charset="-122"/>
              </a:rPr>
              <a:t>从心肌兴奋性变化周期来看，</a:t>
            </a:r>
            <a:endParaRPr lang="en-US" altLang="zh-CN" dirty="0">
              <a:ea typeface="宋体" charset="-122"/>
            </a:endParaRPr>
          </a:p>
          <a:p>
            <a:r>
              <a:rPr lang="zh-CN" altLang="en-US" dirty="0">
                <a:ea typeface="宋体" charset="-122"/>
              </a:rPr>
              <a:t>去极化过程：快钠通道开放，钠离子内流</a:t>
            </a:r>
            <a:endParaRPr lang="en-US" altLang="zh-CN" dirty="0">
              <a:ea typeface="宋体" charset="-122"/>
            </a:endParaRPr>
          </a:p>
          <a:p>
            <a:r>
              <a:rPr lang="zh-CN" altLang="en-US" dirty="0">
                <a:ea typeface="宋体" charset="-122"/>
              </a:rPr>
              <a:t>复极化过程：</a:t>
            </a:r>
            <a:endParaRPr lang="en-US" altLang="zh-CN" dirty="0">
              <a:ea typeface="宋体" charset="-122"/>
            </a:endParaRPr>
          </a:p>
          <a:p>
            <a:r>
              <a:rPr lang="en-US" altLang="zh-CN" dirty="0">
                <a:ea typeface="宋体" charset="-122"/>
              </a:rPr>
              <a:t>1</a:t>
            </a:r>
            <a:r>
              <a:rPr lang="zh-CN" altLang="en-US" dirty="0">
                <a:ea typeface="宋体" charset="-122"/>
              </a:rPr>
              <a:t>期，快速复极初期，快钠通道失活，钾离子外流引起一过性外向电流，快；</a:t>
            </a:r>
            <a:endParaRPr lang="en-US" altLang="zh-CN" dirty="0">
              <a:ea typeface="宋体" charset="-122"/>
            </a:endParaRPr>
          </a:p>
          <a:p>
            <a:r>
              <a:rPr lang="en-US" altLang="zh-CN" dirty="0">
                <a:ea typeface="宋体" charset="-122"/>
              </a:rPr>
              <a:t>2</a:t>
            </a:r>
            <a:r>
              <a:rPr lang="zh-CN" altLang="en-US" dirty="0">
                <a:ea typeface="宋体" charset="-122"/>
              </a:rPr>
              <a:t>期，平台期，</a:t>
            </a:r>
            <a:r>
              <a:rPr lang="en-US" altLang="zh-CN" dirty="0">
                <a:ea typeface="宋体" charset="-122"/>
              </a:rPr>
              <a:t>100~150ms</a:t>
            </a:r>
            <a:r>
              <a:rPr lang="zh-CN" altLang="en-US" dirty="0">
                <a:ea typeface="宋体" charset="-122"/>
              </a:rPr>
              <a:t>，</a:t>
            </a:r>
            <a:r>
              <a:rPr lang="en-US" altLang="zh-CN" dirty="0">
                <a:ea typeface="宋体" charset="-122"/>
              </a:rPr>
              <a:t>L</a:t>
            </a:r>
            <a:r>
              <a:rPr lang="zh-CN" altLang="en-US" dirty="0">
                <a:ea typeface="宋体" charset="-122"/>
              </a:rPr>
              <a:t>型钙通道开放，钙离子内流，钾离子外流，钠离子一过性内流，</a:t>
            </a:r>
            <a:endParaRPr lang="en-US" altLang="zh-CN" dirty="0">
              <a:ea typeface="宋体" charset="-122"/>
            </a:endParaRPr>
          </a:p>
          <a:p>
            <a:r>
              <a:rPr lang="en-US" altLang="zh-CN" dirty="0">
                <a:ea typeface="宋体" charset="-122"/>
              </a:rPr>
              <a:t>3</a:t>
            </a:r>
            <a:r>
              <a:rPr lang="zh-CN" altLang="en-US" dirty="0">
                <a:ea typeface="宋体" charset="-122"/>
              </a:rPr>
              <a:t>期，快速复极末期，</a:t>
            </a:r>
            <a:r>
              <a:rPr lang="en-US" altLang="zh-CN" dirty="0">
                <a:ea typeface="宋体" charset="-122"/>
              </a:rPr>
              <a:t>L</a:t>
            </a:r>
            <a:r>
              <a:rPr lang="zh-CN" altLang="en-US" dirty="0">
                <a:ea typeface="宋体" charset="-122"/>
              </a:rPr>
              <a:t>型钙型通道关闭，外向的钾电流进一步增加</a:t>
            </a:r>
            <a:endParaRPr lang="en-US" altLang="zh-CN" dirty="0">
              <a:ea typeface="宋体" charset="-122"/>
            </a:endParaRPr>
          </a:p>
          <a:p>
            <a:r>
              <a:rPr lang="zh-CN" altLang="en-US" dirty="0">
                <a:ea typeface="宋体" charset="-122"/>
              </a:rPr>
              <a:t>静息期，动作电位</a:t>
            </a:r>
            <a:r>
              <a:rPr lang="en-US" altLang="zh-CN" dirty="0">
                <a:ea typeface="宋体" charset="-122"/>
              </a:rPr>
              <a:t>4</a:t>
            </a:r>
            <a:r>
              <a:rPr lang="zh-CN" altLang="en-US" dirty="0">
                <a:ea typeface="宋体" charset="-122"/>
              </a:rPr>
              <a:t>期，钠通过钠泵外流，钾内流，钙通过钠</a:t>
            </a:r>
            <a:r>
              <a:rPr lang="en-US" altLang="zh-CN" dirty="0">
                <a:ea typeface="宋体" charset="-122"/>
              </a:rPr>
              <a:t>-</a:t>
            </a:r>
            <a:r>
              <a:rPr lang="zh-CN" altLang="en-US" dirty="0">
                <a:ea typeface="宋体" charset="-122"/>
              </a:rPr>
              <a:t>钙交换体外运，少量通过钙泵外运，</a:t>
            </a:r>
            <a:endParaRPr lang="en-US" altLang="zh-CN" dirty="0">
              <a:ea typeface="宋体" charset="-122"/>
            </a:endParaRPr>
          </a:p>
          <a:p>
            <a:r>
              <a:rPr lang="zh-CN" altLang="en-US" dirty="0">
                <a:ea typeface="宋体" charset="-122"/>
              </a:rPr>
              <a:t>总时程</a:t>
            </a:r>
            <a:r>
              <a:rPr lang="en-US" altLang="zh-CN" dirty="0">
                <a:ea typeface="宋体" charset="-122"/>
              </a:rPr>
              <a:t>200~300ms</a:t>
            </a:r>
          </a:p>
          <a:p>
            <a:endParaRPr lang="zh-CN" altLang="en-US" dirty="0">
              <a:ea typeface="宋体" charset="-122"/>
            </a:endParaRPr>
          </a:p>
        </p:txBody>
      </p:sp>
      <p:sp>
        <p:nvSpPr>
          <p:cNvPr id="286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AD9F3088-B9D8-47DB-B0AE-07A601F8B4AC}" type="slidenum">
              <a:rPr lang="zh-CN" altLang="en-US" smtClean="0"/>
              <a:pPr/>
              <a:t>6</a:t>
            </a:fld>
            <a:endParaRPr lang="en-US" altLang="zh-CN" dirty="0"/>
          </a:p>
        </p:txBody>
      </p:sp>
    </p:spTree>
    <p:extLst>
      <p:ext uri="{BB962C8B-B14F-4D97-AF65-F5344CB8AC3E}">
        <p14:creationId xmlns:p14="http://schemas.microsoft.com/office/powerpoint/2010/main" val="920875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Rot="1" noChangeAspect="1" noChangeArrowheads="1" noTextEdit="1"/>
          </p:cNvSpPr>
          <p:nvPr>
            <p:ph type="sldImg"/>
          </p:nvPr>
        </p:nvSpPr>
        <p:spPr>
          <a:ln/>
        </p:spPr>
      </p:sp>
      <p:sp>
        <p:nvSpPr>
          <p:cNvPr id="296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dirty="0">
                <a:ea typeface="宋体" charset="-122"/>
              </a:rPr>
              <a:t>通过一些列酶促反应调节细胞膜上离子通道的通透性，从而达到调节离子跨膜的效果。</a:t>
            </a:r>
            <a:endParaRPr lang="en-US" altLang="zh-CN" dirty="0">
              <a:ea typeface="宋体" charset="-122"/>
            </a:endParaRPr>
          </a:p>
          <a:p>
            <a:pPr eaLnBrk="1" hangingPunct="1"/>
            <a:r>
              <a:rPr lang="zh-CN" altLang="en-US" dirty="0">
                <a:ea typeface="宋体" charset="-122"/>
              </a:rPr>
              <a:t>乙酰胆碱受体包括两种：毒蕈碱型受体（</a:t>
            </a:r>
            <a:r>
              <a:rPr lang="en-US" altLang="zh-CN" dirty="0">
                <a:ea typeface="宋体" charset="-122"/>
              </a:rPr>
              <a:t>M</a:t>
            </a:r>
            <a:r>
              <a:rPr lang="zh-CN" altLang="en-US" dirty="0">
                <a:ea typeface="宋体" charset="-122"/>
              </a:rPr>
              <a:t>受体），产生副交感神经兴奋效应，既心脏活动抑制，支气管胃肠平滑肌和膀胱逼尿肌收缩，消化腺分泌增加，瞳孔缩小等。阿托品为毒蕈碱受体阻断剂。烟碱型受体（</a:t>
            </a:r>
            <a:r>
              <a:rPr lang="en-US" altLang="zh-CN" dirty="0">
                <a:ea typeface="宋体" charset="-122"/>
              </a:rPr>
              <a:t>N</a:t>
            </a:r>
            <a:r>
              <a:rPr lang="zh-CN" altLang="en-US" dirty="0">
                <a:ea typeface="宋体" charset="-122"/>
              </a:rPr>
              <a:t>受体），</a:t>
            </a:r>
            <a:r>
              <a:rPr lang="en-US" altLang="zh-CN" dirty="0">
                <a:ea typeface="宋体" charset="-122"/>
              </a:rPr>
              <a:t>N1</a:t>
            </a:r>
            <a:r>
              <a:rPr lang="zh-CN" altLang="en-US" dirty="0">
                <a:ea typeface="宋体" charset="-122"/>
              </a:rPr>
              <a:t>位于神经节突触后膜，可引起自主神经节的节后神经元兴奋，</a:t>
            </a:r>
            <a:r>
              <a:rPr lang="en-US" altLang="zh-CN" dirty="0">
                <a:ea typeface="宋体" charset="-122"/>
              </a:rPr>
              <a:t>N2</a:t>
            </a:r>
            <a:r>
              <a:rPr lang="zh-CN" altLang="en-US" dirty="0">
                <a:ea typeface="宋体" charset="-122"/>
              </a:rPr>
              <a:t>受体位于</a:t>
            </a:r>
            <a:r>
              <a:rPr lang="zh-CN" altLang="en-US" dirty="0">
                <a:ea typeface="宋体" charset="-122"/>
                <a:hlinkClick r:id="rId3"/>
              </a:rPr>
              <a:t>骨骼肌</a:t>
            </a:r>
            <a:r>
              <a:rPr lang="zh-CN" altLang="en-US" dirty="0">
                <a:ea typeface="宋体" charset="-122"/>
              </a:rPr>
              <a:t>终板膜，可引起运动终板电位，导致骨骼肌兴奋。六烃季胺主要阻断</a:t>
            </a:r>
            <a:r>
              <a:rPr lang="en-US" altLang="zh-CN" dirty="0">
                <a:ea typeface="宋体" charset="-122"/>
              </a:rPr>
              <a:t>N1</a:t>
            </a:r>
            <a:r>
              <a:rPr lang="zh-CN" altLang="en-US" dirty="0">
                <a:ea typeface="宋体" charset="-122"/>
              </a:rPr>
              <a:t>受体功能，筒箭毒碱阻断</a:t>
            </a:r>
            <a:r>
              <a:rPr lang="en-US" altLang="zh-CN" dirty="0">
                <a:ea typeface="宋体" charset="-122"/>
              </a:rPr>
              <a:t>N2</a:t>
            </a:r>
            <a:r>
              <a:rPr lang="zh-CN" altLang="en-US" dirty="0">
                <a:ea typeface="宋体" charset="-122"/>
              </a:rPr>
              <a:t>受体功能。 </a:t>
            </a:r>
          </a:p>
          <a:p>
            <a:pPr eaLnBrk="1" hangingPunct="1"/>
            <a:r>
              <a:rPr lang="zh-CN" altLang="en-US" dirty="0">
                <a:ea typeface="宋体" charset="-122"/>
              </a:rPr>
              <a:t>肾上腺素能激动</a:t>
            </a:r>
            <a:r>
              <a:rPr lang="en-US" altLang="zh-CN" dirty="0">
                <a:ea typeface="宋体" charset="-122"/>
              </a:rPr>
              <a:t>α</a:t>
            </a:r>
            <a:r>
              <a:rPr lang="zh-CN" altLang="en-US" dirty="0">
                <a:ea typeface="宋体" charset="-122"/>
              </a:rPr>
              <a:t>和</a:t>
            </a:r>
            <a:r>
              <a:rPr lang="en-US" altLang="zh-CN" dirty="0">
                <a:ea typeface="宋体" charset="-122"/>
              </a:rPr>
              <a:t>β</a:t>
            </a:r>
            <a:r>
              <a:rPr lang="zh-CN" altLang="en-US" dirty="0">
                <a:ea typeface="宋体" charset="-122"/>
              </a:rPr>
              <a:t>两类受体，产生较强的</a:t>
            </a:r>
            <a:r>
              <a:rPr lang="en-US" altLang="zh-CN" dirty="0">
                <a:ea typeface="宋体" charset="-122"/>
              </a:rPr>
              <a:t>α</a:t>
            </a:r>
            <a:r>
              <a:rPr lang="zh-CN" altLang="en-US" dirty="0">
                <a:ea typeface="宋体" charset="-122"/>
              </a:rPr>
              <a:t>型和</a:t>
            </a:r>
            <a:r>
              <a:rPr lang="en-US" altLang="zh-CN" dirty="0">
                <a:ea typeface="宋体" charset="-122"/>
              </a:rPr>
              <a:t>β</a:t>
            </a:r>
            <a:r>
              <a:rPr lang="zh-CN" altLang="en-US" dirty="0">
                <a:ea typeface="宋体" charset="-122"/>
              </a:rPr>
              <a:t>型作用。 </a:t>
            </a:r>
          </a:p>
          <a:p>
            <a:pPr eaLnBrk="1" hangingPunct="1"/>
            <a:r>
              <a:rPr lang="zh-CN" altLang="en-US" dirty="0">
                <a:ea typeface="宋体" charset="-122"/>
              </a:rPr>
              <a:t>作用于心肌、传导系统和窦房结的</a:t>
            </a:r>
            <a:r>
              <a:rPr lang="en-US" altLang="zh-CN" dirty="0">
                <a:ea typeface="宋体" charset="-122"/>
              </a:rPr>
              <a:t>β1</a:t>
            </a:r>
            <a:r>
              <a:rPr lang="zh-CN" altLang="en-US" dirty="0">
                <a:ea typeface="宋体" charset="-122"/>
              </a:rPr>
              <a:t>受体，加强心肌收缩性，加速传导，加速心率，提高心肌的兴奋性。对离体心肌的</a:t>
            </a:r>
            <a:r>
              <a:rPr lang="en-US" altLang="zh-CN" dirty="0">
                <a:ea typeface="宋体" charset="-122"/>
              </a:rPr>
              <a:t>β</a:t>
            </a:r>
            <a:r>
              <a:rPr lang="zh-CN" altLang="en-US" dirty="0">
                <a:ea typeface="宋体" charset="-122"/>
              </a:rPr>
              <a:t>作用特征是加速收缩性发展的速率（正性缩率作用，</a:t>
            </a:r>
            <a:r>
              <a:rPr lang="en-US" altLang="zh-CN" dirty="0">
                <a:ea typeface="宋体" charset="-122"/>
              </a:rPr>
              <a:t>positive </a:t>
            </a:r>
            <a:r>
              <a:rPr lang="en-US" altLang="zh-CN" dirty="0" err="1">
                <a:ea typeface="宋体" charset="-122"/>
              </a:rPr>
              <a:t>klinotropic</a:t>
            </a:r>
            <a:r>
              <a:rPr lang="en-US" altLang="zh-CN" dirty="0">
                <a:ea typeface="宋体" charset="-122"/>
              </a:rPr>
              <a:t> effect</a:t>
            </a:r>
            <a:r>
              <a:rPr lang="zh-CN" altLang="en-US" dirty="0">
                <a:ea typeface="宋体" charset="-122"/>
              </a:rPr>
              <a:t>）。由于心肌收缩性增加，心率加快，故心输出量增加。肾上腺素又能舒张冠状血管，改善心肌的血液供应，且作用迅速，是一个强效的心脏兴奋药。其不利的一面是提高心肌代谢，使心肌氧耗量增加，加上心肌兴奋性提高，如剂量大或静脉注射快，可引起心律失常，出现期前收缩，甚至引起心室纤颤。 </a:t>
            </a:r>
          </a:p>
        </p:txBody>
      </p:sp>
    </p:spTree>
    <p:extLst>
      <p:ext uri="{BB962C8B-B14F-4D97-AF65-F5344CB8AC3E}">
        <p14:creationId xmlns:p14="http://schemas.microsoft.com/office/powerpoint/2010/main" val="1537590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钠离子和钾离子都是通过对钙离子浓度的影响来抑制兴奋收缩欧联，所以，只做钾离子。感兴趣的同学可以做钠离子。</a:t>
            </a:r>
          </a:p>
          <a:p>
            <a:endParaRPr lang="zh-CN" altLang="en-US" dirty="0"/>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8</a:t>
            </a:fld>
            <a:endParaRPr lang="zh-CN" altLang="en-US"/>
          </a:p>
        </p:txBody>
      </p:sp>
    </p:spTree>
    <p:extLst>
      <p:ext uri="{BB962C8B-B14F-4D97-AF65-F5344CB8AC3E}">
        <p14:creationId xmlns:p14="http://schemas.microsoft.com/office/powerpoint/2010/main" val="3660901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哺乳动物心脏需严格控制温度、输氧等；心脏大，易造成出血；操作复杂，不易成功；暴露心脏易造成气胸，影响血液循环和呼吸功能。</a:t>
            </a:r>
            <a:endParaRPr lang="en-US" altLang="zh-CN" dirty="0"/>
          </a:p>
          <a:p>
            <a:r>
              <a:rPr lang="zh-CN" altLang="en-US" dirty="0"/>
              <a:t>任氏液：成分、渗透压、</a:t>
            </a:r>
            <a:r>
              <a:rPr lang="en-US" altLang="zh-CN" dirty="0"/>
              <a:t>pH</a:t>
            </a:r>
            <a:r>
              <a:rPr lang="zh-CN" altLang="en-US" dirty="0"/>
              <a:t>和蛙的血清相似</a:t>
            </a:r>
          </a:p>
        </p:txBody>
      </p:sp>
      <p:sp>
        <p:nvSpPr>
          <p:cNvPr id="4" name="灯片编号占位符 3"/>
          <p:cNvSpPr>
            <a:spLocks noGrp="1"/>
          </p:cNvSpPr>
          <p:nvPr>
            <p:ph type="sldNum" sz="quarter" idx="5"/>
          </p:nvPr>
        </p:nvSpPr>
        <p:spPr/>
        <p:txBody>
          <a:bodyPr/>
          <a:lstStyle/>
          <a:p>
            <a:pPr>
              <a:defRPr/>
            </a:pPr>
            <a:fld id="{7C652E79-AC11-47B3-B92C-311D362220D1}" type="slidenum">
              <a:rPr lang="zh-CN" altLang="en-US" smtClean="0"/>
              <a:pPr>
                <a:defRPr/>
              </a:pPr>
              <a:t>9</a:t>
            </a:fld>
            <a:endParaRPr lang="zh-CN" altLang="en-US"/>
          </a:p>
        </p:txBody>
      </p:sp>
    </p:spTree>
    <p:extLst>
      <p:ext uri="{BB962C8B-B14F-4D97-AF65-F5344CB8AC3E}">
        <p14:creationId xmlns:p14="http://schemas.microsoft.com/office/powerpoint/2010/main" val="33180482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标题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a:t>单击此处编辑母版副标题样式</a:t>
            </a:r>
            <a:endParaRPr kumimoji="0" lang="en-US"/>
          </a:p>
        </p:txBody>
      </p:sp>
      <p:grpSp>
        <p:nvGrpSpPr>
          <p:cNvPr id="2" name="组合 1"/>
          <p:cNvGrpSpPr/>
          <p:nvPr/>
        </p:nvGrpSpPr>
        <p:grpSpPr>
          <a:xfrm>
            <a:off x="-3765" y="4953000"/>
            <a:ext cx="9147765" cy="1912088"/>
            <a:chOff x="-3765" y="4832896"/>
            <a:chExt cx="9147765" cy="2032192"/>
          </a:xfrm>
        </p:grpSpPr>
        <p:sp>
          <p:nvSpPr>
            <p:cNvPr id="7" name="任意多边形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任意多边形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任意多边形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直接连接符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占位符 29"/>
          <p:cNvSpPr>
            <a:spLocks noGrp="1"/>
          </p:cNvSpPr>
          <p:nvPr>
            <p:ph type="dt" sz="half" idx="10"/>
          </p:nvPr>
        </p:nvSpPr>
        <p:spPr/>
        <p:txBody>
          <a:bodyPr/>
          <a:lstStyle>
            <a:lvl1pPr>
              <a:defRPr>
                <a:solidFill>
                  <a:srgbClr val="FFFFFF"/>
                </a:solidFill>
              </a:defRPr>
            </a:lvl1pPr>
            <a:extLst/>
          </a:lstStyle>
          <a:p>
            <a:pPr>
              <a:defRPr/>
            </a:pPr>
            <a:fld id="{DCFD760A-BE49-4AF2-86C9-C4FB0AD9819B}" type="datetimeFigureOut">
              <a:rPr lang="zh-CN" altLang="en-US" smtClean="0"/>
              <a:pPr>
                <a:defRPr/>
              </a:pPr>
              <a:t>2025/3/15</a:t>
            </a:fld>
            <a:endParaRPr lang="en-US" altLang="zh-CN"/>
          </a:p>
        </p:txBody>
      </p:sp>
      <p:sp>
        <p:nvSpPr>
          <p:cNvPr id="19" name="页脚占位符 18"/>
          <p:cNvSpPr>
            <a:spLocks noGrp="1"/>
          </p:cNvSpPr>
          <p:nvPr>
            <p:ph type="ftr" sz="quarter" idx="11"/>
          </p:nvPr>
        </p:nvSpPr>
        <p:spPr/>
        <p:txBody>
          <a:bodyPr/>
          <a:lstStyle>
            <a:lvl1pPr>
              <a:defRPr>
                <a:solidFill>
                  <a:schemeClr val="accent1">
                    <a:tint val="20000"/>
                  </a:schemeClr>
                </a:solidFill>
              </a:defRPr>
            </a:lvl1pPr>
            <a:extLst/>
          </a:lstStyle>
          <a:p>
            <a:pPr>
              <a:defRPr/>
            </a:pPr>
            <a:endParaRPr lang="en-US" altLang="zh-CN"/>
          </a:p>
        </p:txBody>
      </p:sp>
      <p:sp>
        <p:nvSpPr>
          <p:cNvPr id="27" name="灯片编号占位符 26"/>
          <p:cNvSpPr>
            <a:spLocks noGrp="1"/>
          </p:cNvSpPr>
          <p:nvPr>
            <p:ph type="sldNum" sz="quarter" idx="12"/>
          </p:nvPr>
        </p:nvSpPr>
        <p:spPr/>
        <p:txBody>
          <a:bodyPr/>
          <a:lstStyle>
            <a:lvl1pPr>
              <a:defRPr>
                <a:solidFill>
                  <a:srgbClr val="FFFFFF"/>
                </a:solidFill>
              </a:defRPr>
            </a:lvl1pPr>
            <a:extLst/>
          </a:lstStyle>
          <a:p>
            <a:pPr>
              <a:defRPr/>
            </a:pPr>
            <a:fld id="{9D48BFAA-3107-4CC3-9BAB-194E6DB611B1}" type="slidenum">
              <a:rPr lang="en-US" altLang="zh-CN" smtClean="0"/>
              <a:pPr>
                <a:defRPr/>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1481329"/>
            <a:ext cx="8229600" cy="4386071"/>
          </a:xfrm>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38FBED6A-8308-4954-A059-88AEF7A032E7}" type="datetimeFigureOut">
              <a:rPr lang="zh-CN" altLang="en-US" smtClean="0"/>
              <a:pPr>
                <a:defRPr/>
              </a:pPr>
              <a:t>2025/3/15</a:t>
            </a:fld>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pPr>
              <a:defRPr/>
            </a:pPr>
            <a:fld id="{3132142A-A9E0-46B0-B727-164B3BADF4E2}" type="slidenum">
              <a:rPr lang="en-US" altLang="zh-CN" smtClean="0"/>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274641"/>
            <a:ext cx="6324600" cy="5592760"/>
          </a:xfrm>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8CBC4F4A-59AD-4CE9-8576-54252620A860}" type="datetimeFigureOut">
              <a:rPr lang="zh-CN" altLang="en-US" smtClean="0"/>
              <a:pPr>
                <a:defRPr/>
              </a:pPr>
              <a:t>2025/3/15</a:t>
            </a:fld>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pPr>
              <a:defRPr/>
            </a:pPr>
            <a:fld id="{295025CF-3725-497F-9CB7-A0A317A6E338}" type="slidenum">
              <a:rPr lang="en-US" altLang="zh-CN" smtClean="0"/>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E591657F-9AB7-4FE7-88A5-C9842C73E222}" type="datetimeFigureOut">
              <a:rPr lang="zh-CN" altLang="en-US" smtClean="0"/>
              <a:pPr>
                <a:defRPr/>
              </a:pPr>
              <a:t>2025/3/15</a:t>
            </a:fld>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pPr>
              <a:defRPr/>
            </a:pPr>
            <a:fld id="{8ED699B0-AC6C-41D1-9964-B2B92DBD58C9}" type="slidenum">
              <a:rPr lang="en-US" altLang="zh-CN" smtClean="0"/>
              <a:pPr>
                <a:defRPr/>
              </a:pPr>
              <a:t>‹#›</a:t>
            </a:fld>
            <a:endParaRPr lang="en-US" altLang="zh-CN"/>
          </a:p>
        </p:txBody>
      </p:sp>
      <p:sp>
        <p:nvSpPr>
          <p:cNvPr id="7" name="标题 6"/>
          <p:cNvSpPr>
            <a:spLocks noGrp="1"/>
          </p:cNvSpPr>
          <p:nvPr>
            <p:ph type="title"/>
          </p:nvPr>
        </p:nvSpPr>
        <p:spPr/>
        <p:txBody>
          <a:bodyPr rtlCol="0"/>
          <a:lstStyle/>
          <a:p>
            <a:r>
              <a:rPr kumimoji="0" lang="zh-CN" altLang="en-US"/>
              <a:t>单击此处编辑母版标题样式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a:t>单击此处编辑母版文本样式</a:t>
            </a:r>
          </a:p>
        </p:txBody>
      </p:sp>
      <p:sp>
        <p:nvSpPr>
          <p:cNvPr id="4" name="日期占位符 3"/>
          <p:cNvSpPr>
            <a:spLocks noGrp="1"/>
          </p:cNvSpPr>
          <p:nvPr>
            <p:ph type="dt" sz="half" idx="10"/>
          </p:nvPr>
        </p:nvSpPr>
        <p:spPr/>
        <p:txBody>
          <a:bodyPr/>
          <a:lstStyle/>
          <a:p>
            <a:pPr>
              <a:defRPr/>
            </a:pPr>
            <a:fld id="{FD9870BC-D172-4B84-8F0F-1FFEA2C7BD17}" type="datetimeFigureOut">
              <a:rPr lang="zh-CN" altLang="en-US" smtClean="0"/>
              <a:pPr>
                <a:defRPr/>
              </a:pPr>
              <a:t>2025/3/15</a:t>
            </a:fld>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pPr>
              <a:defRPr/>
            </a:pPr>
            <a:fld id="{2E28A24F-D346-4EC6-BDBE-6A57063569CA}" type="slidenum">
              <a:rPr lang="en-US" altLang="zh-CN" smtClean="0"/>
              <a:pPr>
                <a:defRPr/>
              </a:pPr>
              <a:t>‹#›</a:t>
            </a:fld>
            <a:endParaRPr lang="en-US" altLang="zh-CN"/>
          </a:p>
        </p:txBody>
      </p:sp>
      <p:sp>
        <p:nvSpPr>
          <p:cNvPr id="7" name="燕尾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燕尾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2">
        <a:schemeClr val="bg1"/>
      </p:bgRef>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p:txBody>
          <a:bodyPr/>
          <a:lstStyle/>
          <a:p>
            <a:pPr>
              <a:defRPr/>
            </a:pPr>
            <a:fld id="{1E4D25BC-6090-4A4E-99E4-214DBB1A11DE}" type="datetimeFigureOut">
              <a:rPr lang="zh-CN" altLang="en-US" smtClean="0"/>
              <a:pPr>
                <a:defRPr/>
              </a:pPr>
              <a:t>2025/3/15</a:t>
            </a:fld>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pPr>
              <a:defRPr/>
            </a:pPr>
            <a:fld id="{921C5BEC-D28B-4B2A-94D6-7B308E84FE04}" type="slidenum">
              <a:rPr lang="en-US" altLang="zh-CN" smtClean="0"/>
              <a:pPr>
                <a:defRPr/>
              </a:pPr>
              <a:t>‹#›</a:t>
            </a:fld>
            <a:endParaRPr lang="en-US" altLang="zh-CN"/>
          </a:p>
        </p:txBody>
      </p:sp>
      <p:sp>
        <p:nvSpPr>
          <p:cNvPr id="8" name="标题 7"/>
          <p:cNvSpPr>
            <a:spLocks noGrp="1"/>
          </p:cNvSpPr>
          <p:nvPr>
            <p:ph type="title"/>
          </p:nvPr>
        </p:nvSpPr>
        <p:spPr/>
        <p:txBody>
          <a:bodyPr rtlCol="0"/>
          <a:lstStyle/>
          <a:p>
            <a:r>
              <a:rPr kumimoji="0" lang="zh-CN" altLang="en-US"/>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nchor="ctr"/>
          <a:lstStyle>
            <a:lvl1pPr>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单击此处编辑母版文本样式</a:t>
            </a:r>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单击此处编辑母版文本样式</a:t>
            </a:r>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7" name="日期占位符 6"/>
          <p:cNvSpPr>
            <a:spLocks noGrp="1"/>
          </p:cNvSpPr>
          <p:nvPr>
            <p:ph type="dt" sz="half" idx="10"/>
          </p:nvPr>
        </p:nvSpPr>
        <p:spPr/>
        <p:txBody>
          <a:bodyPr/>
          <a:lstStyle/>
          <a:p>
            <a:pPr>
              <a:defRPr/>
            </a:pPr>
            <a:fld id="{63E14AF2-3169-467D-B7A3-1F55F5A1D6F8}" type="datetimeFigureOut">
              <a:rPr lang="zh-CN" altLang="en-US" smtClean="0"/>
              <a:pPr>
                <a:defRPr/>
              </a:pPr>
              <a:t>2025/3/15</a:t>
            </a:fld>
            <a:endParaRPr lang="en-US" altLang="zh-CN"/>
          </a:p>
        </p:txBody>
      </p:sp>
      <p:sp>
        <p:nvSpPr>
          <p:cNvPr id="8" name="页脚占位符 7"/>
          <p:cNvSpPr>
            <a:spLocks noGrp="1"/>
          </p:cNvSpPr>
          <p:nvPr>
            <p:ph type="ftr" sz="quarter" idx="11"/>
          </p:nvPr>
        </p:nvSpPr>
        <p:spPr/>
        <p:txBody>
          <a:bodyPr/>
          <a:lstStyle/>
          <a:p>
            <a:pPr>
              <a:defRPr/>
            </a:pPr>
            <a:endParaRPr lang="en-US" altLang="zh-CN"/>
          </a:p>
        </p:txBody>
      </p:sp>
      <p:sp>
        <p:nvSpPr>
          <p:cNvPr id="9" name="灯片编号占位符 8"/>
          <p:cNvSpPr>
            <a:spLocks noGrp="1"/>
          </p:cNvSpPr>
          <p:nvPr>
            <p:ph type="sldNum" sz="quarter" idx="12"/>
          </p:nvPr>
        </p:nvSpPr>
        <p:spPr/>
        <p:txBody>
          <a:bodyPr/>
          <a:lstStyle/>
          <a:p>
            <a:pPr>
              <a:defRPr/>
            </a:pPr>
            <a:fld id="{C40DB3CC-A979-4A3C-8E0B-59125BCD2CDE}" type="slidenum">
              <a:rPr lang="en-US" altLang="zh-CN" smtClean="0"/>
              <a:pPr>
                <a:defRPr/>
              </a:pPr>
              <a:t>‹#›</a:t>
            </a:fld>
            <a:endParaRPr lang="en-US" altLang="zh-CN"/>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2">
        <a:schemeClr val="bg1"/>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pPr>
              <a:defRPr/>
            </a:pPr>
            <a:fld id="{E079DEFA-87C6-4BCE-9DBB-028254721C25}" type="datetimeFigureOut">
              <a:rPr lang="zh-CN" altLang="en-US" smtClean="0"/>
              <a:pPr>
                <a:defRPr/>
              </a:pPr>
              <a:t>2025/3/15</a:t>
            </a:fld>
            <a:endParaRPr lang="en-US" altLang="zh-CN"/>
          </a:p>
        </p:txBody>
      </p:sp>
      <p:sp>
        <p:nvSpPr>
          <p:cNvPr id="4" name="页脚占位符 3"/>
          <p:cNvSpPr>
            <a:spLocks noGrp="1"/>
          </p:cNvSpPr>
          <p:nvPr>
            <p:ph type="ftr" sz="quarter" idx="11"/>
          </p:nvPr>
        </p:nvSpPr>
        <p:spPr/>
        <p:txBody>
          <a:bodyPr/>
          <a:lstStyle/>
          <a:p>
            <a:pPr>
              <a:defRPr/>
            </a:pPr>
            <a:endParaRPr lang="en-US" altLang="zh-CN"/>
          </a:p>
        </p:txBody>
      </p:sp>
      <p:sp>
        <p:nvSpPr>
          <p:cNvPr id="5" name="灯片编号占位符 4"/>
          <p:cNvSpPr>
            <a:spLocks noGrp="1"/>
          </p:cNvSpPr>
          <p:nvPr>
            <p:ph type="sldNum" sz="quarter" idx="12"/>
          </p:nvPr>
        </p:nvSpPr>
        <p:spPr/>
        <p:txBody>
          <a:bodyPr/>
          <a:lstStyle/>
          <a:p>
            <a:pPr>
              <a:defRPr/>
            </a:pPr>
            <a:fld id="{4E2E98EA-6C29-4D53-8694-CAC3B09CA51A}" type="slidenum">
              <a:rPr lang="en-US" altLang="zh-CN" smtClean="0"/>
              <a:pPr>
                <a:defRPr/>
              </a:pPr>
              <a:t>‹#›</a:t>
            </a:fld>
            <a:endParaRPr lang="en-US" altLang="zh-CN"/>
          </a:p>
        </p:txBody>
      </p:sp>
      <p:sp>
        <p:nvSpPr>
          <p:cNvPr id="6" name="标题 5"/>
          <p:cNvSpPr>
            <a:spLocks noGrp="1"/>
          </p:cNvSpPr>
          <p:nvPr>
            <p:ph type="title"/>
          </p:nvPr>
        </p:nvSpPr>
        <p:spPr/>
        <p:txBody>
          <a:bodyPr rtlCol="0"/>
          <a:lstStyle/>
          <a:p>
            <a:r>
              <a:rPr kumimoji="0" lang="zh-CN" altLang="en-US"/>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0EDD684A-101A-4E83-9A34-0F867A836A86}" type="datetimeFigureOut">
              <a:rPr lang="zh-CN" altLang="en-US" smtClean="0"/>
              <a:pPr>
                <a:defRPr/>
              </a:pPr>
              <a:t>2025/3/15</a:t>
            </a:fld>
            <a:endParaRPr lang="en-US" altLang="zh-CN"/>
          </a:p>
        </p:txBody>
      </p:sp>
      <p:sp>
        <p:nvSpPr>
          <p:cNvPr id="3" name="页脚占位符 2"/>
          <p:cNvSpPr>
            <a:spLocks noGrp="1"/>
          </p:cNvSpPr>
          <p:nvPr>
            <p:ph type="ftr" sz="quarter" idx="11"/>
          </p:nvPr>
        </p:nvSpPr>
        <p:spPr/>
        <p:txBody>
          <a:bodyPr/>
          <a:lstStyle/>
          <a:p>
            <a:pPr>
              <a:defRPr/>
            </a:pPr>
            <a:endParaRPr lang="en-US" altLang="zh-CN"/>
          </a:p>
        </p:txBody>
      </p:sp>
      <p:sp>
        <p:nvSpPr>
          <p:cNvPr id="4" name="灯片编号占位符 3"/>
          <p:cNvSpPr>
            <a:spLocks noGrp="1"/>
          </p:cNvSpPr>
          <p:nvPr>
            <p:ph type="sldNum" sz="quarter" idx="12"/>
          </p:nvPr>
        </p:nvSpPr>
        <p:spPr/>
        <p:txBody>
          <a:bodyPr/>
          <a:lstStyle/>
          <a:p>
            <a:pPr>
              <a:defRPr/>
            </a:pPr>
            <a:fld id="{96CCB47C-AF92-430E-B77C-9D4526270F2F}" type="slidenum">
              <a:rPr lang="en-US" altLang="zh-CN" smtClean="0"/>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zh-CN" altLang="en-US"/>
              <a:t>单击此处编辑母版文本样式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a:xfrm>
            <a:off x="6727032" y="6407944"/>
            <a:ext cx="1920240" cy="365760"/>
          </a:xfrm>
        </p:spPr>
        <p:txBody>
          <a:bodyPr/>
          <a:lstStyle/>
          <a:p>
            <a:pPr>
              <a:defRPr/>
            </a:pPr>
            <a:fld id="{6A72F13F-BDEB-44A7-9E5D-0EE1D43A1756}" type="datetimeFigureOut">
              <a:rPr lang="zh-CN" altLang="en-US" smtClean="0"/>
              <a:pPr>
                <a:defRPr/>
              </a:pPr>
              <a:t>2025/3/15</a:t>
            </a:fld>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pPr>
              <a:defRPr/>
            </a:pPr>
            <a:fld id="{8FC73D96-AA8D-4F89-B36B-200C073F6F7F}" type="slidenum">
              <a:rPr lang="en-US" altLang="zh-CN" smtClean="0"/>
              <a:pPr>
                <a:defRPr/>
              </a:pPr>
              <a:t>‹#›</a:t>
            </a:fld>
            <a:endParaRPr lang="en-US" altLang="zh-C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2">
        <a:schemeClr val="bg1"/>
      </p:bgRef>
    </p:bg>
    <p:spTree>
      <p:nvGrpSpPr>
        <p:cNvPr id="1" name=""/>
        <p:cNvGrpSpPr/>
        <p:nvPr/>
      </p:nvGrpSpPr>
      <p:grpSpPr>
        <a:xfrm>
          <a:off x="0" y="0"/>
          <a:ext cx="0" cy="0"/>
          <a:chOff x="0" y="0"/>
          <a:chExt cx="0" cy="0"/>
        </a:xfrm>
      </p:grpSpPr>
      <p:sp>
        <p:nvSpPr>
          <p:cNvPr id="4" name="文本占位符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zh-CN" altLang="en-US"/>
              <a:t>单击此处编辑母版文本样式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zh-CN" altLang="en-US"/>
              <a:t>单击图标添加图片</a:t>
            </a:r>
            <a:endParaRPr kumimoji="0" lang="en-US" dirty="0"/>
          </a:p>
        </p:txBody>
      </p:sp>
      <p:sp>
        <p:nvSpPr>
          <p:cNvPr id="5" name="日期占位符 4"/>
          <p:cNvSpPr>
            <a:spLocks noGrp="1"/>
          </p:cNvSpPr>
          <p:nvPr>
            <p:ph type="dt" sz="half" idx="10"/>
          </p:nvPr>
        </p:nvSpPr>
        <p:spPr/>
        <p:txBody>
          <a:bodyPr/>
          <a:lstStyle>
            <a:lvl1pPr>
              <a:defRPr>
                <a:solidFill>
                  <a:schemeClr val="tx1"/>
                </a:solidFill>
              </a:defRPr>
            </a:lvl1pPr>
            <a:extLst/>
          </a:lstStyle>
          <a:p>
            <a:pPr>
              <a:defRPr/>
            </a:pPr>
            <a:fld id="{11472BA0-9509-40F1-AFBD-40798C5ABDA6}" type="datetimeFigureOut">
              <a:rPr lang="zh-CN" altLang="en-US" smtClean="0"/>
              <a:pPr>
                <a:defRPr/>
              </a:pPr>
              <a:t>2025/3/15</a:t>
            </a:fld>
            <a:endParaRPr lang="en-US" altLang="zh-CN"/>
          </a:p>
        </p:txBody>
      </p:sp>
      <p:sp>
        <p:nvSpPr>
          <p:cNvPr id="6" name="页脚占位符 5"/>
          <p:cNvSpPr>
            <a:spLocks noGrp="1"/>
          </p:cNvSpPr>
          <p:nvPr>
            <p:ph type="ftr" sz="quarter" idx="11"/>
          </p:nvPr>
        </p:nvSpPr>
        <p:spPr>
          <a:xfrm>
            <a:off x="4380072" y="6407944"/>
            <a:ext cx="2350681" cy="365125"/>
          </a:xfrm>
        </p:spPr>
        <p:txBody>
          <a:bodyPr/>
          <a:lstStyle>
            <a:lvl1pPr>
              <a:defRPr>
                <a:solidFill>
                  <a:schemeClr val="tx1"/>
                </a:solidFill>
              </a:defRPr>
            </a:lvl1pPr>
            <a:extLst/>
          </a:lstStyle>
          <a:p>
            <a:pPr>
              <a:defRPr/>
            </a:pPr>
            <a:endParaRPr lang="en-US" altLang="zh-CN"/>
          </a:p>
        </p:txBody>
      </p:sp>
      <p:sp>
        <p:nvSpPr>
          <p:cNvPr id="7" name="灯片编号占位符 6"/>
          <p:cNvSpPr>
            <a:spLocks noGrp="1"/>
          </p:cNvSpPr>
          <p:nvPr>
            <p:ph type="sldNum" sz="quarter" idx="12"/>
          </p:nvPr>
        </p:nvSpPr>
        <p:spPr/>
        <p:txBody>
          <a:bodyPr/>
          <a:lstStyle>
            <a:lvl1pPr>
              <a:defRPr>
                <a:solidFill>
                  <a:schemeClr val="tx1"/>
                </a:solidFill>
              </a:defRPr>
            </a:lvl1pPr>
            <a:extLst/>
          </a:lstStyle>
          <a:p>
            <a:pPr>
              <a:defRPr/>
            </a:pPr>
            <a:fld id="{76A5E3DA-87CD-4A80-B292-DF0162B275E3}" type="slidenum">
              <a:rPr lang="en-US" altLang="zh-CN" smtClean="0"/>
              <a:pPr>
                <a:defRPr/>
              </a:pPr>
              <a:t>‹#›</a:t>
            </a:fld>
            <a:endParaRPr lang="en-US" altLang="zh-CN"/>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zh-CN" altLang="en-US"/>
              <a:t>单击此处编辑母版标题样式</a:t>
            </a:r>
            <a:endParaRPr kumimoji="0" lang="en-US"/>
          </a:p>
        </p:txBody>
      </p:sp>
      <p:sp>
        <p:nvSpPr>
          <p:cNvPr id="8" name="任意多边形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任意多边形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直角三角形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直接连接符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燕尾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燕尾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任意多边形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任意多边形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角三角形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zh-CN" altLang="en-US"/>
              <a:t>单击此处编辑母版标题样式</a:t>
            </a:r>
            <a:endParaRPr kumimoji="0" lang="en-US"/>
          </a:p>
        </p:txBody>
      </p:sp>
      <p:sp>
        <p:nvSpPr>
          <p:cNvPr id="30" name="文本占位符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zh-CN" altLang="en-US"/>
              <a:t>单击此处编辑母版文本样式</a:t>
            </a:r>
          </a:p>
          <a:p>
            <a:pPr lvl="1" eaLnBrk="1" latinLnBrk="0" hangingPunct="1"/>
            <a:r>
              <a:rPr kumimoji="0" lang="zh-CN" altLang="en-US"/>
              <a:t>第二级</a:t>
            </a:r>
          </a:p>
          <a:p>
            <a:pPr lvl="2" eaLnBrk="1" latinLnBrk="0" hangingPunct="1"/>
            <a:r>
              <a:rPr kumimoji="0" lang="zh-CN" altLang="en-US"/>
              <a:t>第三级</a:t>
            </a:r>
          </a:p>
          <a:p>
            <a:pPr lvl="3" eaLnBrk="1" latinLnBrk="0" hangingPunct="1"/>
            <a:r>
              <a:rPr kumimoji="0" lang="zh-CN" altLang="en-US"/>
              <a:t>第四级</a:t>
            </a:r>
          </a:p>
          <a:p>
            <a:pPr lvl="4" eaLnBrk="1" latinLnBrk="0" hangingPunct="1"/>
            <a:r>
              <a:rPr kumimoji="0" lang="zh-CN" altLang="en-US"/>
              <a:t>第五级</a:t>
            </a:r>
            <a:endParaRPr kumimoji="0" lang="en-US"/>
          </a:p>
        </p:txBody>
      </p:sp>
      <p:sp>
        <p:nvSpPr>
          <p:cNvPr id="10" name="日期占位符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pPr>
              <a:defRPr/>
            </a:pPr>
            <a:fld id="{B044A25F-9C25-4E50-BA50-22C4BBC38D74}" type="datetimeFigureOut">
              <a:rPr lang="zh-CN" altLang="en-US" smtClean="0"/>
              <a:pPr>
                <a:defRPr/>
              </a:pPr>
              <a:t>2025/3/15</a:t>
            </a:fld>
            <a:endParaRPr lang="en-US" altLang="zh-CN"/>
          </a:p>
        </p:txBody>
      </p:sp>
      <p:sp>
        <p:nvSpPr>
          <p:cNvPr id="22" name="页脚占位符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pPr>
              <a:defRPr/>
            </a:pPr>
            <a:endParaRPr lang="en-US" altLang="zh-CN"/>
          </a:p>
        </p:txBody>
      </p:sp>
      <p:sp>
        <p:nvSpPr>
          <p:cNvPr id="18" name="灯片编号占位符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pPr>
              <a:defRPr/>
            </a:pPr>
            <a:fld id="{A0664D40-E6D3-4328-BD69-50EB79617AB2}" type="slidenum">
              <a:rPr lang="en-US" altLang="zh-CN" smtClean="0"/>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oleObject" Target="../embeddings/oleObject6.bin"/><Relationship Id="rId5" Type="http://schemas.openxmlformats.org/officeDocument/2006/relationships/image" Target="../media/image15.jpe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7.bin"/><Relationship Id="rId3" Type="http://schemas.openxmlformats.org/officeDocument/2006/relationships/image" Target="../media/image19.jpeg"/><Relationship Id="rId7"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oleObject" Target="../embeddings/oleObject2.bin"/><Relationship Id="rId5" Type="http://schemas.openxmlformats.org/officeDocument/2006/relationships/image" Target="../media/image2.png"/><Relationship Id="rId4" Type="http://schemas.openxmlformats.org/officeDocument/2006/relationships/oleObject" Target="../embeddings/oleObject1.bin"/><Relationship Id="rId9"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2.png"/><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25.wmf"/><Relationship Id="rId3" Type="http://schemas.openxmlformats.org/officeDocument/2006/relationships/notesSlide" Target="../notesSlides/notesSlide19.xml"/><Relationship Id="rId7"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image" Target="../media/image24.wmf"/><Relationship Id="rId5" Type="http://schemas.openxmlformats.org/officeDocument/2006/relationships/oleObject" Target="../embeddings/oleObject8.bin"/><Relationship Id="rId4" Type="http://schemas.openxmlformats.org/officeDocument/2006/relationships/image" Target="../media/image26.jpeg"/></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oleObject" Target="../embeddings/oleObject3.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8.png"/><Relationship Id="rId4" Type="http://schemas.openxmlformats.org/officeDocument/2006/relationships/oleObject" Target="../embeddings/oleObject4.bin"/></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12.png"/><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10.png"/><Relationship Id="rId5" Type="http://schemas.openxmlformats.org/officeDocument/2006/relationships/oleObject" Target="../embeddings/oleObject5.bin"/><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p:cNvSpPr>
            <a:spLocks noChangeArrowheads="1"/>
          </p:cNvSpPr>
          <p:nvPr/>
        </p:nvSpPr>
        <p:spPr bwMode="auto">
          <a:xfrm>
            <a:off x="971600" y="620688"/>
            <a:ext cx="8388424" cy="4689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b="1" dirty="0">
                <a:solidFill>
                  <a:srgbClr val="7030A0"/>
                </a:solidFill>
                <a:latin typeface="+mn-ea"/>
                <a:ea typeface="+mn-ea"/>
              </a:rPr>
              <a:t>实验</a:t>
            </a:r>
            <a:r>
              <a:rPr lang="en-US" altLang="zh-CN" sz="3000" b="1" dirty="0">
                <a:solidFill>
                  <a:srgbClr val="7030A0"/>
                </a:solidFill>
                <a:latin typeface="+mn-ea"/>
                <a:ea typeface="+mn-ea"/>
              </a:rPr>
              <a:t>4</a:t>
            </a:r>
            <a:r>
              <a:rPr lang="zh-CN" altLang="en-US" sz="3000" b="1" dirty="0">
                <a:solidFill>
                  <a:srgbClr val="7030A0"/>
                </a:solidFill>
                <a:latin typeface="+mn-ea"/>
                <a:ea typeface="+mn-ea"/>
              </a:rPr>
              <a:t>：</a:t>
            </a:r>
            <a:r>
              <a:rPr lang="zh-CN" altLang="en-US" sz="3000" b="1" dirty="0">
                <a:latin typeface="+mn-ea"/>
                <a:ea typeface="+mn-ea"/>
              </a:rPr>
              <a:t>蛙类心室的期前收缩与代偿间歇</a:t>
            </a:r>
            <a:endParaRPr lang="en-US" altLang="zh-CN" sz="3000" b="1" dirty="0">
              <a:latin typeface="+mn-ea"/>
              <a:ea typeface="+mn-ea"/>
            </a:endParaRPr>
          </a:p>
          <a:p>
            <a:pPr eaLnBrk="1" hangingPunct="1"/>
            <a:endParaRPr lang="en-US" altLang="zh-CN" sz="1600" b="1" dirty="0">
              <a:latin typeface="+mn-ea"/>
              <a:ea typeface="+mn-ea"/>
            </a:endParaRPr>
          </a:p>
          <a:p>
            <a:pPr eaLnBrk="1" hangingPunct="1"/>
            <a:r>
              <a:rPr lang="zh-CN" altLang="en-US" sz="3000" b="1" dirty="0">
                <a:solidFill>
                  <a:srgbClr val="7030A0"/>
                </a:solidFill>
                <a:latin typeface="+mn-ea"/>
                <a:ea typeface="+mn-ea"/>
              </a:rPr>
              <a:t>实验</a:t>
            </a:r>
            <a:r>
              <a:rPr lang="en-US" altLang="zh-CN" sz="3000" b="1" dirty="0">
                <a:solidFill>
                  <a:srgbClr val="7030A0"/>
                </a:solidFill>
                <a:latin typeface="+mn-ea"/>
                <a:ea typeface="+mn-ea"/>
              </a:rPr>
              <a:t>5</a:t>
            </a:r>
            <a:r>
              <a:rPr lang="zh-CN" altLang="en-US" sz="3000" b="1" dirty="0">
                <a:solidFill>
                  <a:srgbClr val="7030A0"/>
                </a:solidFill>
                <a:latin typeface="+mn-ea"/>
                <a:ea typeface="+mn-ea"/>
              </a:rPr>
              <a:t>：</a:t>
            </a:r>
            <a:r>
              <a:rPr lang="zh-CN" altLang="en-US" sz="3000" b="1" dirty="0">
                <a:latin typeface="黑体" pitchFamily="2" charset="-122"/>
                <a:ea typeface="黑体" pitchFamily="2" charset="-122"/>
              </a:rPr>
              <a:t>离体蛙心的制备</a:t>
            </a:r>
            <a:endParaRPr lang="en-US" altLang="zh-CN" sz="3000" b="1" dirty="0">
              <a:latin typeface="黑体" pitchFamily="2" charset="-122"/>
              <a:ea typeface="黑体" pitchFamily="2" charset="-122"/>
            </a:endParaRPr>
          </a:p>
          <a:p>
            <a:pPr eaLnBrk="1" hangingPunct="1"/>
            <a:endParaRPr lang="en-US" altLang="zh-CN" sz="1600" b="1" dirty="0">
              <a:latin typeface="黑体" pitchFamily="2" charset="-122"/>
              <a:ea typeface="黑体" pitchFamily="2" charset="-122"/>
            </a:endParaRPr>
          </a:p>
          <a:p>
            <a:pPr eaLnBrk="1" hangingPunct="1"/>
            <a:r>
              <a:rPr lang="zh-CN" altLang="en-US" sz="3000" b="1" dirty="0">
                <a:solidFill>
                  <a:srgbClr val="7030A0"/>
                </a:solidFill>
                <a:latin typeface="+mn-ea"/>
                <a:ea typeface="+mn-ea"/>
              </a:rPr>
              <a:t>实验</a:t>
            </a:r>
            <a:r>
              <a:rPr lang="en-US" altLang="zh-CN" sz="3000" b="1" dirty="0">
                <a:solidFill>
                  <a:srgbClr val="7030A0"/>
                </a:solidFill>
                <a:latin typeface="+mn-ea"/>
                <a:ea typeface="+mn-ea"/>
              </a:rPr>
              <a:t>6</a:t>
            </a:r>
            <a:r>
              <a:rPr lang="zh-CN" altLang="en-US" sz="3000" b="1" dirty="0">
                <a:solidFill>
                  <a:srgbClr val="7030A0"/>
                </a:solidFill>
                <a:latin typeface="+mn-ea"/>
                <a:ea typeface="+mn-ea"/>
              </a:rPr>
              <a:t>：</a:t>
            </a:r>
            <a:r>
              <a:rPr lang="zh-CN" altLang="en-US" sz="3000" b="1" dirty="0">
                <a:latin typeface="黑体" pitchFamily="2" charset="-122"/>
                <a:ea typeface="黑体" pitchFamily="2" charset="-122"/>
              </a:rPr>
              <a:t>离子和药物对离体蛙心的影响   </a:t>
            </a:r>
            <a:r>
              <a:rPr lang="en-US" altLang="zh-CN" sz="3000" b="1" dirty="0">
                <a:latin typeface="黑体" pitchFamily="2" charset="-122"/>
                <a:ea typeface="黑体" pitchFamily="2" charset="-122"/>
              </a:rPr>
              <a:t>  </a:t>
            </a:r>
          </a:p>
          <a:p>
            <a:pPr eaLnBrk="1" hangingPunct="1"/>
            <a:r>
              <a:rPr lang="en-US" altLang="zh-CN" sz="3000" b="1" dirty="0">
                <a:latin typeface="黑体" pitchFamily="2" charset="-122"/>
                <a:ea typeface="黑体" pitchFamily="2" charset="-122"/>
              </a:rPr>
              <a:t>       ——</a:t>
            </a:r>
            <a:r>
              <a:rPr lang="zh-CN" altLang="en-US" sz="3000" b="1" dirty="0">
                <a:latin typeface="黑体" pitchFamily="2" charset="-122"/>
                <a:ea typeface="黑体" pitchFamily="2" charset="-122"/>
              </a:rPr>
              <a:t>（蛙心灌流）</a:t>
            </a:r>
            <a:r>
              <a:rPr lang="zh-CN" altLang="en-US" sz="3000" b="1" dirty="0">
                <a:latin typeface="+mn-ea"/>
                <a:ea typeface="+mn-ea"/>
              </a:rPr>
              <a:t>     </a:t>
            </a:r>
          </a:p>
        </p:txBody>
      </p:sp>
    </p:spTree>
    <p:extLst>
      <p:ext uri="{BB962C8B-B14F-4D97-AF65-F5344CB8AC3E}">
        <p14:creationId xmlns:p14="http://schemas.microsoft.com/office/powerpoint/2010/main" val="3709517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Rot="1" noChangeArrowheads="1"/>
          </p:cNvSpPr>
          <p:nvPr>
            <p:ph type="body" sz="half" idx="4294967295"/>
          </p:nvPr>
        </p:nvSpPr>
        <p:spPr>
          <a:xfrm>
            <a:off x="541561" y="639191"/>
            <a:ext cx="7414815" cy="2259583"/>
          </a:xfrm>
        </p:spPr>
        <p:txBody>
          <a:bodyPr>
            <a:noAutofit/>
          </a:bodyPr>
          <a:lstStyle/>
          <a:p>
            <a:pPr algn="just" eaLnBrk="1" hangingPunct="1">
              <a:lnSpc>
                <a:spcPct val="110000"/>
              </a:lnSpc>
              <a:spcBef>
                <a:spcPts val="1200"/>
              </a:spcBef>
            </a:pPr>
            <a:r>
              <a:rPr lang="zh-CN" altLang="en-US" sz="2400" b="1" dirty="0">
                <a:solidFill>
                  <a:srgbClr val="000099"/>
                </a:solidFill>
                <a:latin typeface="+mn-ea"/>
              </a:rPr>
              <a:t>八木氏套管，蛙心灌流架，万能滑轮</a:t>
            </a:r>
            <a:endParaRPr lang="en-US" altLang="zh-CN" sz="2400" b="1" dirty="0">
              <a:solidFill>
                <a:srgbClr val="000099"/>
              </a:solidFill>
              <a:latin typeface="+mn-ea"/>
            </a:endParaRPr>
          </a:p>
          <a:p>
            <a:pPr algn="just" eaLnBrk="1" hangingPunct="1">
              <a:lnSpc>
                <a:spcPct val="110000"/>
              </a:lnSpc>
              <a:spcBef>
                <a:spcPts val="1200"/>
              </a:spcBef>
            </a:pPr>
            <a:r>
              <a:rPr lang="zh-CN" altLang="en-US" sz="2400" b="1" dirty="0">
                <a:solidFill>
                  <a:schemeClr val="tx1"/>
                </a:solidFill>
                <a:latin typeface="+mn-ea"/>
              </a:rPr>
              <a:t>任氏液，</a:t>
            </a:r>
            <a:r>
              <a:rPr lang="en-US" altLang="zh-CN" sz="2400" b="1" dirty="0">
                <a:solidFill>
                  <a:schemeClr val="tx1"/>
                </a:solidFill>
                <a:latin typeface="+mn-ea"/>
                <a:cs typeface="Arial" panose="020B0604020202020204" pitchFamily="34" charset="0"/>
              </a:rPr>
              <a:t>4</a:t>
            </a:r>
            <a:r>
              <a:rPr lang="zh-CN" altLang="en-US" sz="2400" b="1" dirty="0">
                <a:solidFill>
                  <a:schemeClr val="tx1"/>
                </a:solidFill>
                <a:latin typeface="+mn-ea"/>
                <a:cs typeface="Arial" panose="020B0604020202020204" pitchFamily="34" charset="0"/>
              </a:rPr>
              <a:t>％ </a:t>
            </a:r>
            <a:r>
              <a:rPr lang="en-US" altLang="zh-CN" sz="2400" b="1" dirty="0">
                <a:solidFill>
                  <a:schemeClr val="tx1"/>
                </a:solidFill>
                <a:latin typeface="+mn-ea"/>
                <a:cs typeface="Arial" panose="020B0604020202020204" pitchFamily="34" charset="0"/>
              </a:rPr>
              <a:t>CaCl</a:t>
            </a:r>
            <a:r>
              <a:rPr lang="en-US" altLang="zh-CN" sz="2400" b="1" baseline="-25000" dirty="0">
                <a:solidFill>
                  <a:schemeClr val="tx1"/>
                </a:solidFill>
                <a:latin typeface="+mn-ea"/>
                <a:cs typeface="Arial" panose="020B0604020202020204" pitchFamily="34" charset="0"/>
              </a:rPr>
              <a:t>2</a:t>
            </a:r>
            <a:r>
              <a:rPr lang="zh-CN" altLang="en-US" sz="2400" b="1" dirty="0">
                <a:solidFill>
                  <a:schemeClr val="tx1"/>
                </a:solidFill>
                <a:latin typeface="+mn-ea"/>
              </a:rPr>
              <a:t>，</a:t>
            </a:r>
            <a:r>
              <a:rPr lang="en-US" altLang="zh-CN" sz="2400" b="1" dirty="0">
                <a:solidFill>
                  <a:schemeClr val="tx1"/>
                </a:solidFill>
                <a:latin typeface="+mn-ea"/>
              </a:rPr>
              <a:t>4</a:t>
            </a:r>
            <a:r>
              <a:rPr lang="zh-CN" altLang="en-US" sz="2400" b="1" dirty="0">
                <a:solidFill>
                  <a:schemeClr val="tx1"/>
                </a:solidFill>
                <a:latin typeface="+mn-ea"/>
              </a:rPr>
              <a:t>％ </a:t>
            </a:r>
            <a:r>
              <a:rPr lang="en-US" altLang="zh-CN" sz="2400" b="1" dirty="0" err="1">
                <a:solidFill>
                  <a:schemeClr val="tx1"/>
                </a:solidFill>
                <a:latin typeface="+mn-ea"/>
              </a:rPr>
              <a:t>KCl</a:t>
            </a:r>
            <a:r>
              <a:rPr lang="zh-CN" altLang="en-US" sz="2400" b="1" dirty="0">
                <a:solidFill>
                  <a:schemeClr val="tx1"/>
                </a:solidFill>
                <a:latin typeface="+mn-ea"/>
              </a:rPr>
              <a:t>，</a:t>
            </a:r>
            <a:r>
              <a:rPr lang="en-US" altLang="zh-CN" sz="2400" b="1" dirty="0">
                <a:solidFill>
                  <a:schemeClr val="tx1"/>
                </a:solidFill>
                <a:latin typeface="+mn-ea"/>
              </a:rPr>
              <a:t>0.1</a:t>
            </a:r>
            <a:r>
              <a:rPr lang="zh-CN" altLang="en-US" sz="2400" b="1" dirty="0">
                <a:solidFill>
                  <a:schemeClr val="tx1"/>
                </a:solidFill>
                <a:latin typeface="+mn-ea"/>
              </a:rPr>
              <a:t>％去甲肾上腺素（</a:t>
            </a:r>
            <a:r>
              <a:rPr lang="en-US" altLang="zh-CN" sz="2400" b="1" dirty="0">
                <a:solidFill>
                  <a:schemeClr val="tx1"/>
                </a:solidFill>
                <a:latin typeface="+mn-ea"/>
              </a:rPr>
              <a:t>NE</a:t>
            </a:r>
            <a:r>
              <a:rPr lang="zh-CN" altLang="en-US" sz="2400" b="1" dirty="0">
                <a:solidFill>
                  <a:schemeClr val="tx1"/>
                </a:solidFill>
                <a:latin typeface="+mn-ea"/>
              </a:rPr>
              <a:t>），</a:t>
            </a:r>
            <a:r>
              <a:rPr lang="en-US" altLang="zh-CN" sz="2400" b="1" dirty="0">
                <a:solidFill>
                  <a:schemeClr val="tx1"/>
                </a:solidFill>
                <a:latin typeface="+mn-ea"/>
              </a:rPr>
              <a:t>0.01</a:t>
            </a:r>
            <a:r>
              <a:rPr lang="zh-CN" altLang="en-US" sz="2400" b="1" dirty="0">
                <a:solidFill>
                  <a:schemeClr val="tx1"/>
                </a:solidFill>
                <a:latin typeface="+mn-ea"/>
              </a:rPr>
              <a:t>％乙酰胆碱（</a:t>
            </a:r>
            <a:r>
              <a:rPr lang="en-US" altLang="zh-CN" sz="2400" b="1" dirty="0" err="1" smtClean="0">
                <a:solidFill>
                  <a:schemeClr val="tx1"/>
                </a:solidFill>
                <a:latin typeface="+mn-ea"/>
              </a:rPr>
              <a:t>ACh</a:t>
            </a:r>
            <a:r>
              <a:rPr lang="zh-CN" altLang="en-US" sz="2400" b="1" dirty="0">
                <a:solidFill>
                  <a:schemeClr val="tx1"/>
                </a:solidFill>
                <a:latin typeface="+mn-ea"/>
              </a:rPr>
              <a:t>），</a:t>
            </a:r>
            <a:r>
              <a:rPr lang="en-US" altLang="zh-CN" sz="2400" b="1" dirty="0">
                <a:solidFill>
                  <a:schemeClr val="tx1"/>
                </a:solidFill>
                <a:latin typeface="+mn-ea"/>
                <a:cs typeface="Arial Unicode MS" pitchFamily="34" charset="-122"/>
              </a:rPr>
              <a:t>0.1%</a:t>
            </a:r>
            <a:r>
              <a:rPr lang="zh-CN" altLang="en-US" sz="2400" b="1" dirty="0">
                <a:solidFill>
                  <a:schemeClr val="tx1"/>
                </a:solidFill>
                <a:latin typeface="+mn-ea"/>
                <a:cs typeface="Arial Unicode MS" pitchFamily="34" charset="-122"/>
              </a:rPr>
              <a:t>普萘洛尔</a:t>
            </a:r>
            <a:r>
              <a:rPr lang="zh-CN" altLang="en-US" sz="2400" b="1" dirty="0">
                <a:solidFill>
                  <a:schemeClr val="tx1"/>
                </a:solidFill>
                <a:latin typeface="+mn-ea"/>
              </a:rPr>
              <a:t>，</a:t>
            </a:r>
            <a:r>
              <a:rPr lang="en-US" altLang="zh-CN" sz="2400" b="1" dirty="0">
                <a:solidFill>
                  <a:schemeClr val="tx1"/>
                </a:solidFill>
                <a:latin typeface="+mn-ea"/>
              </a:rPr>
              <a:t>0.1%</a:t>
            </a:r>
            <a:r>
              <a:rPr lang="zh-CN" altLang="en-US" sz="2400" b="1" dirty="0">
                <a:solidFill>
                  <a:schemeClr val="tx1"/>
                </a:solidFill>
                <a:latin typeface="+mn-ea"/>
              </a:rPr>
              <a:t>阿托品</a:t>
            </a:r>
          </a:p>
        </p:txBody>
      </p:sp>
      <p:pic>
        <p:nvPicPr>
          <p:cNvPr id="2053" name="Picture 7"/>
          <p:cNvPicPr>
            <a:picLocks noGrp="1" noChangeAspect="1" noChangeArrowheads="1"/>
          </p:cNvPicPr>
          <p:nvPr>
            <p:ph sz="quarter" idx="4294967295"/>
          </p:nvPr>
        </p:nvPicPr>
        <p:blipFill>
          <a:blip r:embed="rId4">
            <a:extLst>
              <a:ext uri="{28A0092B-C50C-407E-A947-70E740481C1C}">
                <a14:useLocalDpi xmlns:a14="http://schemas.microsoft.com/office/drawing/2010/main" val="0"/>
              </a:ext>
            </a:extLst>
          </a:blip>
          <a:srcRect/>
          <a:stretch>
            <a:fillRect/>
          </a:stretch>
        </p:blipFill>
        <p:spPr>
          <a:xfrm>
            <a:off x="3131840" y="3262531"/>
            <a:ext cx="2576289" cy="1575684"/>
          </a:xfrm>
          <a:noFill/>
        </p:spPr>
      </p:pic>
      <p:sp>
        <p:nvSpPr>
          <p:cNvPr id="2054" name="Text Box 4"/>
          <p:cNvSpPr txBox="1">
            <a:spLocks noChangeArrowheads="1"/>
          </p:cNvSpPr>
          <p:nvPr/>
        </p:nvSpPr>
        <p:spPr bwMode="auto">
          <a:xfrm>
            <a:off x="667122" y="5053698"/>
            <a:ext cx="18732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400" dirty="0">
                <a:latin typeface="黑体" panose="02010609060101010101" pitchFamily="49" charset="-122"/>
                <a:ea typeface="黑体" panose="02010609060101010101" pitchFamily="49" charset="-122"/>
              </a:rPr>
              <a:t>八木氏套管</a:t>
            </a:r>
          </a:p>
        </p:txBody>
      </p:sp>
      <p:sp>
        <p:nvSpPr>
          <p:cNvPr id="2055" name="Text Box 10"/>
          <p:cNvSpPr txBox="1">
            <a:spLocks noChangeArrowheads="1"/>
          </p:cNvSpPr>
          <p:nvPr/>
        </p:nvSpPr>
        <p:spPr bwMode="auto">
          <a:xfrm>
            <a:off x="3691880" y="5056620"/>
            <a:ext cx="18002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400" dirty="0">
                <a:latin typeface="黑体" panose="02010609060101010101" pitchFamily="49" charset="-122"/>
                <a:ea typeface="黑体" panose="02010609060101010101" pitchFamily="49" charset="-122"/>
              </a:rPr>
              <a:t>万能滑轮</a:t>
            </a:r>
          </a:p>
        </p:txBody>
      </p:sp>
      <p:pic>
        <p:nvPicPr>
          <p:cNvPr id="2056" name="Picture 11" descr="IMG_0359"/>
          <p:cNvPicPr>
            <a:picLocks noChangeAspect="1" noChangeArrowheads="1"/>
          </p:cNvPicPr>
          <p:nvPr/>
        </p:nvPicPr>
        <p:blipFill>
          <a:blip r:embed="rId5">
            <a:extLst>
              <a:ext uri="{28A0092B-C50C-407E-A947-70E740481C1C}">
                <a14:useLocalDpi xmlns:a14="http://schemas.microsoft.com/office/drawing/2010/main" val="0"/>
              </a:ext>
            </a:extLst>
          </a:blip>
          <a:srcRect l="26245" t="19206" r="9122" b="5475"/>
          <a:stretch>
            <a:fillRect/>
          </a:stretch>
        </p:blipFill>
        <p:spPr bwMode="auto">
          <a:xfrm>
            <a:off x="632490" y="3268822"/>
            <a:ext cx="1808038" cy="15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050" name="对象 1"/>
          <p:cNvGraphicFramePr>
            <a:graphicFrameLocks noChangeAspect="1"/>
          </p:cNvGraphicFramePr>
          <p:nvPr>
            <p:extLst>
              <p:ext uri="{D42A27DB-BD31-4B8C-83A1-F6EECF244321}">
                <p14:modId xmlns:p14="http://schemas.microsoft.com/office/powerpoint/2010/main" val="4166582695"/>
              </p:ext>
            </p:extLst>
          </p:nvPr>
        </p:nvGraphicFramePr>
        <p:xfrm>
          <a:off x="6228184" y="2772703"/>
          <a:ext cx="2476420" cy="2342633"/>
        </p:xfrm>
        <a:graphic>
          <a:graphicData uri="http://schemas.openxmlformats.org/presentationml/2006/ole">
            <mc:AlternateContent xmlns:mc="http://schemas.openxmlformats.org/markup-compatibility/2006">
              <mc:Choice xmlns:v="urn:schemas-microsoft-com:vml" Requires="v">
                <p:oleObj spid="_x0000_s5126" name="Image" r:id="rId6" imgW="9561905" imgH="9282540" progId="Photoshop.Image.7">
                  <p:embed/>
                </p:oleObj>
              </mc:Choice>
              <mc:Fallback>
                <p:oleObj name="Image" r:id="rId6" imgW="9561905" imgH="9282540" progId="Photoshop.Image.7">
                  <p:embed/>
                  <p:pic>
                    <p:nvPicPr>
                      <p:cNvPr id="2050" name="对象 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28184" y="2772703"/>
                        <a:ext cx="2476420" cy="2342633"/>
                      </a:xfrm>
                      <a:prstGeom prst="rect">
                        <a:avLst/>
                      </a:prstGeom>
                      <a:noFill/>
                      <a:ln>
                        <a:noFill/>
                      </a:ln>
                      <a:effectLst/>
                    </p:spPr>
                  </p:pic>
                </p:oleObj>
              </mc:Fallback>
            </mc:AlternateContent>
          </a:graphicData>
        </a:graphic>
      </p:graphicFrame>
      <p:sp>
        <p:nvSpPr>
          <p:cNvPr id="2057" name="Text Box 10"/>
          <p:cNvSpPr txBox="1">
            <a:spLocks noChangeArrowheads="1"/>
          </p:cNvSpPr>
          <p:nvPr/>
        </p:nvSpPr>
        <p:spPr bwMode="auto">
          <a:xfrm>
            <a:off x="6356176" y="5479093"/>
            <a:ext cx="18002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400" dirty="0">
                <a:latin typeface="黑体" panose="02010609060101010101" pitchFamily="49" charset="-122"/>
                <a:ea typeface="黑体" panose="02010609060101010101" pitchFamily="49" charset="-122"/>
              </a:rPr>
              <a:t>蛙心灌流架</a:t>
            </a:r>
          </a:p>
        </p:txBody>
      </p:sp>
    </p:spTree>
    <p:extLst>
      <p:ext uri="{BB962C8B-B14F-4D97-AF65-F5344CB8AC3E}">
        <p14:creationId xmlns:p14="http://schemas.microsoft.com/office/powerpoint/2010/main" val="3935120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704521071"/>
              </p:ext>
            </p:extLst>
          </p:nvPr>
        </p:nvGraphicFramePr>
        <p:xfrm>
          <a:off x="539552" y="1484784"/>
          <a:ext cx="7992888" cy="4104454"/>
        </p:xfrm>
        <a:graphic>
          <a:graphicData uri="http://schemas.openxmlformats.org/drawingml/2006/table">
            <a:tbl>
              <a:tblPr>
                <a:tableStyleId>{5C22544A-7EE6-4342-B048-85BDC9FD1C3A}</a:tableStyleId>
              </a:tblPr>
              <a:tblGrid>
                <a:gridCol w="1656184">
                  <a:extLst>
                    <a:ext uri="{9D8B030D-6E8A-4147-A177-3AD203B41FA5}">
                      <a16:colId xmlns:a16="http://schemas.microsoft.com/office/drawing/2014/main" val="20000"/>
                    </a:ext>
                  </a:extLst>
                </a:gridCol>
                <a:gridCol w="3528392">
                  <a:extLst>
                    <a:ext uri="{9D8B030D-6E8A-4147-A177-3AD203B41FA5}">
                      <a16:colId xmlns:a16="http://schemas.microsoft.com/office/drawing/2014/main" val="20001"/>
                    </a:ext>
                  </a:extLst>
                </a:gridCol>
                <a:gridCol w="2808312">
                  <a:extLst>
                    <a:ext uri="{9D8B030D-6E8A-4147-A177-3AD203B41FA5}">
                      <a16:colId xmlns:a16="http://schemas.microsoft.com/office/drawing/2014/main" val="20002"/>
                    </a:ext>
                  </a:extLst>
                </a:gridCol>
              </a:tblGrid>
              <a:tr h="576062">
                <a:tc>
                  <a:txBody>
                    <a:bodyPr/>
                    <a:lstStyle/>
                    <a:p>
                      <a:pPr algn="ctr" fontAlgn="ctr"/>
                      <a:r>
                        <a:rPr lang="zh-CN" altLang="en-US" sz="2300" u="none" strike="noStrike" dirty="0">
                          <a:effectLst/>
                        </a:rPr>
                        <a:t>　</a:t>
                      </a:r>
                      <a:endParaRPr lang="zh-CN" altLang="en-US" sz="2300" b="0" i="0" u="none" strike="noStrike" dirty="0">
                        <a:solidFill>
                          <a:srgbClr val="000000"/>
                        </a:solidFill>
                        <a:effectLst/>
                        <a:latin typeface="宋体"/>
                      </a:endParaRPr>
                    </a:p>
                  </a:txBody>
                  <a:tcPr marL="9525" marR="9525" marT="9525" marB="0" anchor="ctr"/>
                </a:tc>
                <a:tc>
                  <a:txBody>
                    <a:bodyPr/>
                    <a:lstStyle/>
                    <a:p>
                      <a:pPr algn="ctr" fontAlgn="ctr"/>
                      <a:r>
                        <a:rPr lang="zh-CN" altLang="en-US" sz="2300" b="1" u="none" strike="noStrike" dirty="0">
                          <a:solidFill>
                            <a:srgbClr val="000099"/>
                          </a:solidFill>
                          <a:effectLst/>
                        </a:rPr>
                        <a:t>雄蛙</a:t>
                      </a:r>
                      <a:endParaRPr lang="zh-CN" altLang="en-US" sz="2300" b="1" i="0" u="none" strike="noStrike" dirty="0">
                        <a:solidFill>
                          <a:srgbClr val="000099"/>
                        </a:solidFill>
                        <a:effectLst/>
                        <a:latin typeface="宋体"/>
                      </a:endParaRPr>
                    </a:p>
                  </a:txBody>
                  <a:tcPr marL="9525" marR="9525" marT="9525" marB="0" anchor="ctr"/>
                </a:tc>
                <a:tc>
                  <a:txBody>
                    <a:bodyPr/>
                    <a:lstStyle/>
                    <a:p>
                      <a:pPr algn="ctr" fontAlgn="ctr"/>
                      <a:r>
                        <a:rPr lang="zh-CN" altLang="en-US" sz="2300" b="1" u="none" strike="noStrike" dirty="0">
                          <a:solidFill>
                            <a:srgbClr val="000099"/>
                          </a:solidFill>
                          <a:effectLst/>
                        </a:rPr>
                        <a:t>雌蛙</a:t>
                      </a:r>
                      <a:endParaRPr lang="zh-CN" altLang="en-US" sz="2300" b="1" i="0" u="none" strike="noStrike" dirty="0">
                        <a:solidFill>
                          <a:srgbClr val="000099"/>
                        </a:solidFill>
                        <a:effectLst/>
                        <a:latin typeface="宋体"/>
                      </a:endParaRPr>
                    </a:p>
                  </a:txBody>
                  <a:tcPr marL="9525" marR="9525" marT="9525" marB="0" anchor="ctr"/>
                </a:tc>
                <a:extLst>
                  <a:ext uri="{0D108BD9-81ED-4DB2-BD59-A6C34878D82A}">
                    <a16:rowId xmlns:a16="http://schemas.microsoft.com/office/drawing/2014/main" val="10000"/>
                  </a:ext>
                </a:extLst>
              </a:tr>
              <a:tr h="576064">
                <a:tc>
                  <a:txBody>
                    <a:bodyPr/>
                    <a:lstStyle/>
                    <a:p>
                      <a:pPr algn="ctr" fontAlgn="ctr"/>
                      <a:r>
                        <a:rPr lang="zh-CN" altLang="en-US" sz="2300" b="1" u="none" strike="noStrike" dirty="0">
                          <a:solidFill>
                            <a:srgbClr val="660066"/>
                          </a:solidFill>
                          <a:effectLst/>
                        </a:rPr>
                        <a:t>体型</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较小</a:t>
                      </a:r>
                      <a:endParaRPr lang="zh-CN" altLang="en-US" sz="2300" b="0" i="0" u="none" strike="noStrike" dirty="0">
                        <a:solidFill>
                          <a:srgbClr val="000000"/>
                        </a:solidFill>
                        <a:effectLst/>
                        <a:latin typeface="宋体"/>
                      </a:endParaRPr>
                    </a:p>
                  </a:txBody>
                  <a:tcPr marL="9525" marR="9525" marT="9525" marB="0" anchor="ctr"/>
                </a:tc>
                <a:tc>
                  <a:txBody>
                    <a:bodyPr/>
                    <a:lstStyle/>
                    <a:p>
                      <a:pPr algn="ctr" fontAlgn="ctr"/>
                      <a:r>
                        <a:rPr lang="zh-CN" altLang="en-US" sz="2300" u="none" strike="noStrike">
                          <a:effectLst/>
                        </a:rPr>
                        <a:t>较大</a:t>
                      </a:r>
                      <a:endParaRPr lang="zh-CN" altLang="en-US" sz="2300" b="0" i="0" u="none" strike="noStrike">
                        <a:solidFill>
                          <a:srgbClr val="000000"/>
                        </a:solidFill>
                        <a:effectLst/>
                        <a:latin typeface="宋体"/>
                      </a:endParaRPr>
                    </a:p>
                  </a:txBody>
                  <a:tcPr marL="9525" marR="9525" marT="9525" marB="0" anchor="ctr"/>
                </a:tc>
                <a:extLst>
                  <a:ext uri="{0D108BD9-81ED-4DB2-BD59-A6C34878D82A}">
                    <a16:rowId xmlns:a16="http://schemas.microsoft.com/office/drawing/2014/main" val="10001"/>
                  </a:ext>
                </a:extLst>
              </a:tr>
              <a:tr h="504056">
                <a:tc>
                  <a:txBody>
                    <a:bodyPr/>
                    <a:lstStyle/>
                    <a:p>
                      <a:pPr algn="ctr" fontAlgn="ctr"/>
                      <a:r>
                        <a:rPr lang="zh-CN" altLang="en-US" sz="2300" b="1" u="none" strike="noStrike" dirty="0">
                          <a:solidFill>
                            <a:srgbClr val="660066"/>
                          </a:solidFill>
                          <a:effectLst/>
                        </a:rPr>
                        <a:t>叫声</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高亢</a:t>
                      </a:r>
                      <a:endParaRPr lang="zh-CN" altLang="en-US" sz="2300" b="0" i="0" u="none" strike="noStrike" dirty="0">
                        <a:solidFill>
                          <a:srgbClr val="000000"/>
                        </a:solidFill>
                        <a:effectLst/>
                        <a:latin typeface="宋体"/>
                      </a:endParaRPr>
                    </a:p>
                  </a:txBody>
                  <a:tcPr marL="9525" marR="9525" marT="9525" marB="0" anchor="ctr"/>
                </a:tc>
                <a:tc>
                  <a:txBody>
                    <a:bodyPr/>
                    <a:lstStyle/>
                    <a:p>
                      <a:pPr algn="ctr" fontAlgn="ctr"/>
                      <a:r>
                        <a:rPr lang="zh-CN" altLang="en-US" sz="2300" u="none" strike="noStrike">
                          <a:effectLst/>
                        </a:rPr>
                        <a:t>低沉</a:t>
                      </a:r>
                      <a:endParaRPr lang="zh-CN" altLang="en-US" sz="2300" b="0" i="0" u="none" strike="noStrike">
                        <a:solidFill>
                          <a:srgbClr val="000000"/>
                        </a:solidFill>
                        <a:effectLst/>
                        <a:latin typeface="宋体"/>
                      </a:endParaRPr>
                    </a:p>
                  </a:txBody>
                  <a:tcPr marL="9525" marR="9525" marT="9525" marB="0" anchor="ctr"/>
                </a:tc>
                <a:extLst>
                  <a:ext uri="{0D108BD9-81ED-4DB2-BD59-A6C34878D82A}">
                    <a16:rowId xmlns:a16="http://schemas.microsoft.com/office/drawing/2014/main" val="10002"/>
                  </a:ext>
                </a:extLst>
              </a:tr>
              <a:tr h="658899">
                <a:tc>
                  <a:txBody>
                    <a:bodyPr/>
                    <a:lstStyle/>
                    <a:p>
                      <a:pPr algn="ctr" fontAlgn="ctr"/>
                      <a:r>
                        <a:rPr lang="zh-CN" altLang="en-US" sz="2300" b="1" u="none" strike="noStrike" dirty="0">
                          <a:solidFill>
                            <a:srgbClr val="660066"/>
                          </a:solidFill>
                          <a:effectLst/>
                        </a:rPr>
                        <a:t>鼓膜</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直径比眼的直径明显要大</a:t>
                      </a:r>
                      <a:endParaRPr lang="zh-CN" altLang="en-US" sz="2300" b="0" i="0" u="none" strike="noStrike" dirty="0">
                        <a:solidFill>
                          <a:srgbClr val="333333"/>
                        </a:solidFill>
                        <a:effectLst/>
                        <a:latin typeface="宋体"/>
                      </a:endParaRPr>
                    </a:p>
                  </a:txBody>
                  <a:tcPr marL="9525" marR="9525" marT="9525" marB="0" anchor="ctr"/>
                </a:tc>
                <a:tc>
                  <a:txBody>
                    <a:bodyPr/>
                    <a:lstStyle/>
                    <a:p>
                      <a:pPr algn="ctr" fontAlgn="ctr"/>
                      <a:r>
                        <a:rPr lang="zh-CN" altLang="en-US" sz="2300" u="none" strike="noStrike" dirty="0">
                          <a:effectLst/>
                        </a:rPr>
                        <a:t>直径比眼的直径略小</a:t>
                      </a:r>
                      <a:endParaRPr lang="zh-CN" altLang="en-US" sz="2300" b="0" i="0" u="none" strike="noStrike" dirty="0">
                        <a:solidFill>
                          <a:srgbClr val="333333"/>
                        </a:solidFill>
                        <a:effectLst/>
                        <a:latin typeface="Arial"/>
                      </a:endParaRPr>
                    </a:p>
                  </a:txBody>
                  <a:tcPr marL="9525" marR="9525" marT="9525" marB="0" anchor="ctr"/>
                </a:tc>
                <a:extLst>
                  <a:ext uri="{0D108BD9-81ED-4DB2-BD59-A6C34878D82A}">
                    <a16:rowId xmlns:a16="http://schemas.microsoft.com/office/drawing/2014/main" val="10003"/>
                  </a:ext>
                </a:extLst>
              </a:tr>
              <a:tr h="648072">
                <a:tc>
                  <a:txBody>
                    <a:bodyPr/>
                    <a:lstStyle/>
                    <a:p>
                      <a:pPr algn="ctr" fontAlgn="ctr"/>
                      <a:r>
                        <a:rPr lang="zh-CN" altLang="en-US" sz="2300" b="1" u="none" strike="noStrike" dirty="0">
                          <a:solidFill>
                            <a:srgbClr val="660066"/>
                          </a:solidFill>
                          <a:effectLst/>
                        </a:rPr>
                        <a:t>婚疣</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前肢第一趾内侧，发达</a:t>
                      </a:r>
                      <a:endParaRPr lang="zh-CN" altLang="en-US" sz="2300" b="0" i="0" u="none" strike="noStrike" dirty="0">
                        <a:solidFill>
                          <a:srgbClr val="333333"/>
                        </a:solidFill>
                        <a:effectLst/>
                        <a:latin typeface="宋体"/>
                      </a:endParaRPr>
                    </a:p>
                  </a:txBody>
                  <a:tcPr marL="9525" marR="9525" marT="9525" marB="0" anchor="ctr"/>
                </a:tc>
                <a:tc>
                  <a:txBody>
                    <a:bodyPr/>
                    <a:lstStyle/>
                    <a:p>
                      <a:pPr algn="ctr" fontAlgn="ctr"/>
                      <a:r>
                        <a:rPr lang="zh-CN" altLang="en-US" sz="2300" u="none" strike="noStrike">
                          <a:effectLst/>
                        </a:rPr>
                        <a:t>无</a:t>
                      </a:r>
                      <a:endParaRPr lang="zh-CN" altLang="en-US" sz="2300" b="0" i="0" u="none" strike="noStrike">
                        <a:solidFill>
                          <a:srgbClr val="000000"/>
                        </a:solidFill>
                        <a:effectLst/>
                        <a:latin typeface="宋体"/>
                      </a:endParaRPr>
                    </a:p>
                  </a:txBody>
                  <a:tcPr marL="9525" marR="9525" marT="9525" marB="0" anchor="ctr"/>
                </a:tc>
                <a:extLst>
                  <a:ext uri="{0D108BD9-81ED-4DB2-BD59-A6C34878D82A}">
                    <a16:rowId xmlns:a16="http://schemas.microsoft.com/office/drawing/2014/main" val="10004"/>
                  </a:ext>
                </a:extLst>
              </a:tr>
              <a:tr h="637245">
                <a:tc>
                  <a:txBody>
                    <a:bodyPr/>
                    <a:lstStyle/>
                    <a:p>
                      <a:pPr algn="ctr" fontAlgn="ctr"/>
                      <a:r>
                        <a:rPr lang="zh-CN" altLang="en-US" sz="2300" b="1" u="none" strike="noStrike" dirty="0">
                          <a:solidFill>
                            <a:srgbClr val="660066"/>
                          </a:solidFill>
                          <a:effectLst/>
                        </a:rPr>
                        <a:t>咽喉部皮肤</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金黄色或黄绿色</a:t>
                      </a:r>
                      <a:endParaRPr lang="zh-CN" altLang="en-US" sz="2300" b="0" i="0" u="none" strike="noStrike" dirty="0">
                        <a:solidFill>
                          <a:srgbClr val="333333"/>
                        </a:solidFill>
                        <a:effectLst/>
                        <a:latin typeface="宋体"/>
                      </a:endParaRPr>
                    </a:p>
                  </a:txBody>
                  <a:tcPr marL="9525" marR="9525" marT="9525" marB="0" anchor="ctr"/>
                </a:tc>
                <a:tc>
                  <a:txBody>
                    <a:bodyPr/>
                    <a:lstStyle/>
                    <a:p>
                      <a:pPr algn="ctr" fontAlgn="ctr"/>
                      <a:r>
                        <a:rPr lang="zh-CN" altLang="en-US" sz="2300" u="none" strike="noStrike" dirty="0">
                          <a:effectLst/>
                        </a:rPr>
                        <a:t>灰白色，有黑色斑纹</a:t>
                      </a:r>
                      <a:endParaRPr lang="zh-CN" altLang="en-US" sz="2300" b="0" i="0" u="none" strike="noStrike" dirty="0">
                        <a:solidFill>
                          <a:srgbClr val="333333"/>
                        </a:solidFill>
                        <a:effectLst/>
                        <a:latin typeface="宋体"/>
                      </a:endParaRPr>
                    </a:p>
                  </a:txBody>
                  <a:tcPr marL="9525" marR="9525" marT="9525" marB="0" anchor="ctr"/>
                </a:tc>
                <a:extLst>
                  <a:ext uri="{0D108BD9-81ED-4DB2-BD59-A6C34878D82A}">
                    <a16:rowId xmlns:a16="http://schemas.microsoft.com/office/drawing/2014/main" val="10005"/>
                  </a:ext>
                </a:extLst>
              </a:tr>
              <a:tr h="504056">
                <a:tc>
                  <a:txBody>
                    <a:bodyPr/>
                    <a:lstStyle/>
                    <a:p>
                      <a:pPr algn="ctr" fontAlgn="ctr"/>
                      <a:r>
                        <a:rPr lang="zh-CN" altLang="en-US" sz="2300" b="1" u="none" strike="noStrike" dirty="0">
                          <a:solidFill>
                            <a:srgbClr val="660066"/>
                          </a:solidFill>
                          <a:effectLst/>
                        </a:rPr>
                        <a:t>声囊</a:t>
                      </a:r>
                      <a:endParaRPr lang="zh-CN" altLang="en-US" sz="2300" b="1" i="0" u="none" strike="noStrike" dirty="0">
                        <a:solidFill>
                          <a:srgbClr val="660066"/>
                        </a:solidFill>
                        <a:effectLst/>
                        <a:latin typeface="宋体"/>
                      </a:endParaRPr>
                    </a:p>
                  </a:txBody>
                  <a:tcPr marL="9525" marR="9525" marT="9525" marB="0" anchor="ctr"/>
                </a:tc>
                <a:tc>
                  <a:txBody>
                    <a:bodyPr/>
                    <a:lstStyle/>
                    <a:p>
                      <a:pPr algn="ctr" fontAlgn="ctr"/>
                      <a:r>
                        <a:rPr lang="zh-CN" altLang="en-US" sz="2300" u="none" strike="noStrike" dirty="0">
                          <a:effectLst/>
                        </a:rPr>
                        <a:t>有</a:t>
                      </a:r>
                      <a:endParaRPr lang="zh-CN" altLang="en-US" sz="2300" b="0" i="0" u="none" strike="noStrike" dirty="0">
                        <a:solidFill>
                          <a:srgbClr val="333333"/>
                        </a:solidFill>
                        <a:effectLst/>
                        <a:latin typeface="宋体"/>
                      </a:endParaRPr>
                    </a:p>
                  </a:txBody>
                  <a:tcPr marL="9525" marR="9525" marT="9525" marB="0" anchor="ctr"/>
                </a:tc>
                <a:tc>
                  <a:txBody>
                    <a:bodyPr/>
                    <a:lstStyle/>
                    <a:p>
                      <a:pPr algn="ctr" fontAlgn="ctr"/>
                      <a:r>
                        <a:rPr lang="zh-CN" altLang="en-US" sz="2300" u="none" strike="noStrike" dirty="0">
                          <a:effectLst/>
                        </a:rPr>
                        <a:t>无</a:t>
                      </a:r>
                      <a:endParaRPr lang="zh-CN" altLang="en-US" sz="2300" b="0" i="0" u="none" strike="noStrike" dirty="0">
                        <a:solidFill>
                          <a:srgbClr val="000000"/>
                        </a:solidFill>
                        <a:effectLst/>
                        <a:latin typeface="宋体"/>
                      </a:endParaRPr>
                    </a:p>
                  </a:txBody>
                  <a:tcPr marL="9525" marR="9525" marT="9525" marB="0" anchor="ctr"/>
                </a:tc>
                <a:extLst>
                  <a:ext uri="{0D108BD9-81ED-4DB2-BD59-A6C34878D82A}">
                    <a16:rowId xmlns:a16="http://schemas.microsoft.com/office/drawing/2014/main" val="10006"/>
                  </a:ext>
                </a:extLst>
              </a:tr>
            </a:tbl>
          </a:graphicData>
        </a:graphic>
      </p:graphicFrame>
      <p:sp>
        <p:nvSpPr>
          <p:cNvPr id="3" name="TextBox 2"/>
          <p:cNvSpPr txBox="1"/>
          <p:nvPr/>
        </p:nvSpPr>
        <p:spPr>
          <a:xfrm>
            <a:off x="3203848" y="548680"/>
            <a:ext cx="2339102" cy="461665"/>
          </a:xfrm>
          <a:prstGeom prst="rect">
            <a:avLst/>
          </a:prstGeom>
          <a:noFill/>
        </p:spPr>
        <p:txBody>
          <a:bodyPr wrap="none" rtlCol="0">
            <a:spAutoFit/>
          </a:bodyPr>
          <a:lstStyle/>
          <a:p>
            <a:r>
              <a:rPr lang="zh-CN" altLang="en-US" sz="2400" b="1" dirty="0">
                <a:latin typeface="黑体" panose="02010609060101010101" pitchFamily="49" charset="-122"/>
                <a:ea typeface="黑体" panose="02010609060101010101" pitchFamily="49" charset="-122"/>
              </a:rPr>
              <a:t>雌雄牛蛙的辨识</a:t>
            </a:r>
          </a:p>
        </p:txBody>
      </p:sp>
    </p:spTree>
    <p:extLst>
      <p:ext uri="{BB962C8B-B14F-4D97-AF65-F5344CB8AC3E}">
        <p14:creationId xmlns:p14="http://schemas.microsoft.com/office/powerpoint/2010/main" val="348385087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ChangeArrowheads="1"/>
          </p:cNvSpPr>
          <p:nvPr/>
        </p:nvSpPr>
        <p:spPr bwMode="auto">
          <a:xfrm>
            <a:off x="755576" y="1844824"/>
            <a:ext cx="7858125" cy="2232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200" b="1" dirty="0">
                <a:solidFill>
                  <a:srgbClr val="7030A0"/>
                </a:solidFill>
                <a:latin typeface="+mn-ea"/>
                <a:ea typeface="+mn-ea"/>
              </a:rPr>
              <a:t>实验</a:t>
            </a:r>
            <a:r>
              <a:rPr lang="en-US" altLang="zh-CN" sz="3200" b="1" dirty="0">
                <a:solidFill>
                  <a:srgbClr val="7030A0"/>
                </a:solidFill>
                <a:latin typeface="+mn-ea"/>
                <a:ea typeface="+mn-ea"/>
              </a:rPr>
              <a:t>4</a:t>
            </a:r>
            <a:r>
              <a:rPr lang="zh-CN" altLang="en-US" sz="3200" b="1" dirty="0">
                <a:solidFill>
                  <a:srgbClr val="7030A0"/>
                </a:solidFill>
                <a:latin typeface="+mn-ea"/>
                <a:ea typeface="+mn-ea"/>
              </a:rPr>
              <a:t>：</a:t>
            </a:r>
            <a:r>
              <a:rPr lang="zh-CN" altLang="en-US" sz="3200" b="1" dirty="0">
                <a:latin typeface="+mn-ea"/>
                <a:ea typeface="+mn-ea"/>
              </a:rPr>
              <a:t>蛙类心室的期前收缩与代偿间歇     </a:t>
            </a:r>
          </a:p>
        </p:txBody>
      </p:sp>
      <p:sp>
        <p:nvSpPr>
          <p:cNvPr id="2" name="文本框 1">
            <a:extLst>
              <a:ext uri="{FF2B5EF4-FFF2-40B4-BE49-F238E27FC236}">
                <a16:creationId xmlns:a16="http://schemas.microsoft.com/office/drawing/2014/main" id="{82C6D1CB-8009-9494-87EF-1E7324022C2D}"/>
              </a:ext>
            </a:extLst>
          </p:cNvPr>
          <p:cNvSpPr txBox="1"/>
          <p:nvPr/>
        </p:nvSpPr>
        <p:spPr>
          <a:xfrm>
            <a:off x="443133" y="705116"/>
            <a:ext cx="4572000" cy="584775"/>
          </a:xfrm>
          <a:prstGeom prst="rect">
            <a:avLst/>
          </a:prstGeom>
          <a:noFill/>
        </p:spPr>
        <p:txBody>
          <a:bodyPr wrap="square">
            <a:spAutoFit/>
          </a:bodyPr>
          <a:lstStyle/>
          <a:p>
            <a:r>
              <a:rPr lang="en-US" altLang="zh-CN" sz="3200" b="1" dirty="0">
                <a:solidFill>
                  <a:srgbClr val="171EA9"/>
                </a:solidFill>
                <a:latin typeface="Arial" panose="020B0604020202020204" pitchFamily="34" charset="0"/>
                <a:ea typeface="黑体" panose="02010609060101010101" pitchFamily="49" charset="-122"/>
                <a:cs typeface="Arial" panose="020B0604020202020204" pitchFamily="34" charset="0"/>
              </a:rPr>
              <a:t>IV</a:t>
            </a:r>
            <a:r>
              <a:rPr lang="en-US" altLang="zh-CN" sz="3200" b="1" dirty="0">
                <a:solidFill>
                  <a:srgbClr val="171EA9"/>
                </a:solidFill>
                <a:latin typeface="黑体" panose="02010609060101010101" pitchFamily="49" charset="-122"/>
                <a:ea typeface="黑体" panose="02010609060101010101" pitchFamily="49" charset="-122"/>
              </a:rPr>
              <a:t> </a:t>
            </a:r>
            <a:r>
              <a:rPr lang="zh-CN" altLang="en-US" sz="3200" b="1" dirty="0">
                <a:solidFill>
                  <a:srgbClr val="171EA9"/>
                </a:solidFill>
                <a:latin typeface="黑体" panose="02010609060101010101" pitchFamily="49" charset="-122"/>
                <a:ea typeface="黑体" panose="02010609060101010101" pitchFamily="49" charset="-122"/>
              </a:rPr>
              <a:t>实验过程</a:t>
            </a:r>
            <a:endParaRPr lang="zh-CN" altLang="en-US" sz="3200" dirty="0"/>
          </a:p>
        </p:txBody>
      </p:sp>
    </p:spTree>
    <p:extLst>
      <p:ext uri="{BB962C8B-B14F-4D97-AF65-F5344CB8AC3E}">
        <p14:creationId xmlns:p14="http://schemas.microsoft.com/office/powerpoint/2010/main" val="318098352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D305F73-8AE2-4658-81FD-E9363763D33F}"/>
              </a:ext>
            </a:extLst>
          </p:cNvPr>
          <p:cNvSpPr>
            <a:spLocks noGrp="1"/>
          </p:cNvSpPr>
          <p:nvPr>
            <p:ph idx="1"/>
          </p:nvPr>
        </p:nvSpPr>
        <p:spPr>
          <a:xfrm>
            <a:off x="539552" y="548680"/>
            <a:ext cx="8136904" cy="2532002"/>
          </a:xfrm>
        </p:spPr>
        <p:txBody>
          <a:bodyPr>
            <a:normAutofit/>
          </a:bodyPr>
          <a:lstStyle/>
          <a:p>
            <a:pPr>
              <a:lnSpc>
                <a:spcPct val="110000"/>
              </a:lnSpc>
              <a:spcBef>
                <a:spcPts val="1200"/>
              </a:spcBef>
            </a:pPr>
            <a:r>
              <a:rPr lang="zh-CN" altLang="en-US" sz="2800" b="1" dirty="0">
                <a:solidFill>
                  <a:srgbClr val="000099"/>
                </a:solidFill>
                <a:latin typeface="黑体" panose="02010609060101010101" pitchFamily="49" charset="-122"/>
              </a:rPr>
              <a:t>牛蛙处死：</a:t>
            </a:r>
            <a:endParaRPr lang="en-US" altLang="zh-CN" sz="2800" b="1" dirty="0">
              <a:solidFill>
                <a:srgbClr val="000099"/>
              </a:solidFill>
              <a:latin typeface="黑体" panose="02010609060101010101" pitchFamily="49" charset="-122"/>
            </a:endParaRPr>
          </a:p>
          <a:p>
            <a:pPr lvl="1">
              <a:lnSpc>
                <a:spcPct val="110000"/>
              </a:lnSpc>
              <a:spcBef>
                <a:spcPts val="1200"/>
              </a:spcBef>
            </a:pPr>
            <a:r>
              <a:rPr lang="zh-CN" altLang="en-US" sz="2400" b="1" dirty="0">
                <a:latin typeface="黑体" panose="02010609060101010101" pitchFamily="49" charset="-122"/>
              </a:rPr>
              <a:t>过量麻醉安死术</a:t>
            </a:r>
            <a:endParaRPr lang="en-US" altLang="zh-CN" sz="2400" b="1" dirty="0">
              <a:latin typeface="黑体" panose="02010609060101010101" pitchFamily="49" charset="-122"/>
            </a:endParaRPr>
          </a:p>
          <a:p>
            <a:pPr lvl="1">
              <a:lnSpc>
                <a:spcPct val="110000"/>
              </a:lnSpc>
              <a:spcBef>
                <a:spcPts val="1200"/>
              </a:spcBef>
            </a:pPr>
            <a:r>
              <a:rPr lang="zh-CN" altLang="en-US" sz="2400" b="1" dirty="0">
                <a:latin typeface="黑体" panose="02010609060101010101" pitchFamily="49" charset="-122"/>
              </a:rPr>
              <a:t>双毁髓法</a:t>
            </a:r>
            <a:endParaRPr lang="en-US" altLang="zh-CN" sz="2400" b="1" dirty="0">
              <a:latin typeface="黑体" panose="02010609060101010101" pitchFamily="49" charset="-122"/>
            </a:endParaRPr>
          </a:p>
          <a:p>
            <a:pPr lvl="1">
              <a:lnSpc>
                <a:spcPct val="110000"/>
              </a:lnSpc>
              <a:spcBef>
                <a:spcPts val="1200"/>
              </a:spcBef>
            </a:pPr>
            <a:r>
              <a:rPr lang="zh-CN" altLang="en-US" sz="2400" b="1" dirty="0">
                <a:latin typeface="黑体" panose="02010609060101010101" pitchFamily="49" charset="-122"/>
                <a:ea typeface="黑体" panose="02010609060101010101" pitchFamily="49" charset="-122"/>
              </a:rPr>
              <a:t>动物死亡的标志是：</a:t>
            </a:r>
            <a:r>
              <a:rPr lang="zh-CN" altLang="en-US" sz="2400" b="1" dirty="0">
                <a:latin typeface="黑体" panose="02010609060101010101" pitchFamily="49" charset="-122"/>
                <a:ea typeface="黑体" panose="02010609060101010101" pitchFamily="49" charset="-122"/>
                <a:cs typeface="Times New Roman" panose="02020603050405020304" pitchFamily="18" charset="0"/>
              </a:rPr>
              <a:t>肌肉松弛、</a:t>
            </a:r>
            <a:r>
              <a:rPr lang="zh-CN" altLang="zh-CN" sz="2400" b="1" dirty="0">
                <a:latin typeface="黑体" panose="02010609060101010101" pitchFamily="49" charset="-122"/>
                <a:ea typeface="黑体" panose="02010609060101010101" pitchFamily="49" charset="-122"/>
                <a:cs typeface="Times New Roman" panose="02020603050405020304" pitchFamily="18" charset="0"/>
              </a:rPr>
              <a:t>四肢</a:t>
            </a:r>
            <a:r>
              <a:rPr lang="zh-CN" altLang="en-US" sz="2400" b="1" dirty="0">
                <a:latin typeface="黑体" panose="02010609060101010101" pitchFamily="49" charset="-122"/>
                <a:ea typeface="黑体" panose="02010609060101010101" pitchFamily="49" charset="-122"/>
                <a:cs typeface="Times New Roman" panose="02020603050405020304" pitchFamily="18" charset="0"/>
              </a:rPr>
              <a:t>瘫</a:t>
            </a:r>
            <a:r>
              <a:rPr lang="zh-CN" altLang="zh-CN" sz="2400" b="1" dirty="0">
                <a:latin typeface="黑体" panose="02010609060101010101" pitchFamily="49" charset="-122"/>
                <a:ea typeface="黑体" panose="02010609060101010101" pitchFamily="49" charset="-122"/>
                <a:cs typeface="Times New Roman" panose="02020603050405020304" pitchFamily="18" charset="0"/>
              </a:rPr>
              <a:t>软、呼吸消失</a:t>
            </a:r>
            <a:endParaRPr lang="zh-CN" altLang="en-US" sz="2400" b="1" dirty="0">
              <a:latin typeface="黑体" panose="02010609060101010101" pitchFamily="49" charset="-122"/>
              <a:ea typeface="黑体" panose="02010609060101010101" pitchFamily="49" charset="-122"/>
            </a:endParaRPr>
          </a:p>
        </p:txBody>
      </p:sp>
      <p:pic>
        <p:nvPicPr>
          <p:cNvPr id="9" name="图片 8">
            <a:extLst>
              <a:ext uri="{FF2B5EF4-FFF2-40B4-BE49-F238E27FC236}">
                <a16:creationId xmlns:a16="http://schemas.microsoft.com/office/drawing/2014/main" id="{1972E14C-CAA2-8D80-B8E1-1D9B61AC9A45}"/>
              </a:ext>
            </a:extLst>
          </p:cNvPr>
          <p:cNvPicPr>
            <a:picLocks noChangeAspect="1"/>
          </p:cNvPicPr>
          <p:nvPr/>
        </p:nvPicPr>
        <p:blipFill rotWithShape="1">
          <a:blip r:embed="rId3"/>
          <a:srcRect l="15351" t="35437" r="36218" b="23226"/>
          <a:stretch/>
        </p:blipFill>
        <p:spPr>
          <a:xfrm>
            <a:off x="2627784" y="3429000"/>
            <a:ext cx="3742145" cy="2129676"/>
          </a:xfrm>
          <a:prstGeom prst="rect">
            <a:avLst/>
          </a:prstGeom>
        </p:spPr>
      </p:pic>
    </p:spTree>
    <p:extLst>
      <p:ext uri="{BB962C8B-B14F-4D97-AF65-F5344CB8AC3E}">
        <p14:creationId xmlns:p14="http://schemas.microsoft.com/office/powerpoint/2010/main" val="2802414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body" idx="4294967295"/>
          </p:nvPr>
        </p:nvSpPr>
        <p:spPr>
          <a:xfrm>
            <a:off x="251520" y="340999"/>
            <a:ext cx="7920880" cy="4977278"/>
          </a:xfrm>
          <a:solidFill>
            <a:schemeClr val="bg1"/>
          </a:solidFill>
        </p:spPr>
        <p:txBody>
          <a:bodyPr>
            <a:normAutofit/>
          </a:bodyPr>
          <a:lstStyle/>
          <a:p>
            <a:pPr algn="just">
              <a:lnSpc>
                <a:spcPct val="110000"/>
              </a:lnSpc>
              <a:spcBef>
                <a:spcPts val="0"/>
              </a:spcBef>
            </a:pPr>
            <a:r>
              <a:rPr lang="zh-CN" altLang="en-US" sz="2600" b="1" dirty="0">
                <a:solidFill>
                  <a:srgbClr val="000099"/>
                </a:solidFill>
                <a:latin typeface="黑体" panose="02010609060101010101" pitchFamily="49" charset="-122"/>
              </a:rPr>
              <a:t>暴露心脏：</a:t>
            </a:r>
            <a:endParaRPr lang="en-US" altLang="zh-CN" sz="2600" b="1" dirty="0">
              <a:solidFill>
                <a:srgbClr val="000099"/>
              </a:solidFill>
              <a:latin typeface="黑体" panose="02010609060101010101" pitchFamily="49" charset="-122"/>
            </a:endParaRPr>
          </a:p>
          <a:p>
            <a:pPr lvl="1" algn="just">
              <a:lnSpc>
                <a:spcPct val="110000"/>
              </a:lnSpc>
              <a:spcBef>
                <a:spcPts val="0"/>
              </a:spcBef>
            </a:pPr>
            <a:r>
              <a:rPr lang="zh-CN" altLang="en-US" sz="2400" b="1" dirty="0">
                <a:solidFill>
                  <a:srgbClr val="7030A0"/>
                </a:solidFill>
                <a:latin typeface="黑体" panose="02010609060101010101" pitchFamily="49" charset="-122"/>
                <a:ea typeface="黑体" panose="02010609060101010101" pitchFamily="49" charset="-122"/>
              </a:rPr>
              <a:t>剪开胸部皮肤</a:t>
            </a:r>
            <a:r>
              <a:rPr lang="zh-CN" altLang="en-US" sz="2400" b="1" dirty="0">
                <a:latin typeface="黑体" panose="02010609060101010101" pitchFamily="49" charset="-122"/>
                <a:ea typeface="黑体" panose="02010609060101010101" pitchFamily="49" charset="-122"/>
              </a:rPr>
              <a:t>：将牛蛙背位置于蜡盘上。用镊子提起胸骨后方腹部的皮肤，用手术剪剪开一个小口，由开口处向左右两侧锁骨外侧方向（下颌角方向）剪开皮肤，将皮肤掀向头端。</a:t>
            </a:r>
          </a:p>
          <a:p>
            <a:pPr lvl="1" algn="just">
              <a:lnSpc>
                <a:spcPct val="110000"/>
              </a:lnSpc>
              <a:spcBef>
                <a:spcPts val="0"/>
              </a:spcBef>
            </a:pPr>
            <a:r>
              <a:rPr lang="zh-CN" altLang="en-US" sz="2400" b="1" dirty="0">
                <a:solidFill>
                  <a:srgbClr val="7030A0"/>
                </a:solidFill>
                <a:latin typeface="黑体" panose="02010609060101010101" pitchFamily="49" charset="-122"/>
                <a:ea typeface="黑体" panose="02010609060101010101" pitchFamily="49" charset="-122"/>
              </a:rPr>
              <a:t>剪开胸部肌肉及相关骨骼</a:t>
            </a:r>
            <a:r>
              <a:rPr lang="zh-CN" altLang="en-US" sz="2400" b="1" dirty="0">
                <a:latin typeface="黑体" panose="02010609060101010101" pitchFamily="49" charset="-122"/>
                <a:ea typeface="黑体" panose="02010609060101010101" pitchFamily="49" charset="-122"/>
              </a:rPr>
              <a:t>：用镊子提起胸骨后方的腹肌，剪开一个小口，沿皮肤切口方向紧贴胸壁剪开腹部肌肉，注意勿伤及心脏与血管，必要时剪断左右乌喙骨和锁骨，使创口呈倒三角形。</a:t>
            </a:r>
          </a:p>
          <a:p>
            <a:pPr lvl="1" algn="just">
              <a:lnSpc>
                <a:spcPct val="110000"/>
              </a:lnSpc>
              <a:spcBef>
                <a:spcPts val="0"/>
              </a:spcBef>
            </a:pPr>
            <a:r>
              <a:rPr lang="zh-CN" altLang="en-US" sz="2400" b="1" dirty="0">
                <a:solidFill>
                  <a:srgbClr val="7030A0"/>
                </a:solidFill>
                <a:latin typeface="黑体" panose="02010609060101010101" pitchFamily="49" charset="-122"/>
                <a:ea typeface="黑体" panose="02010609060101010101" pitchFamily="49" charset="-122"/>
              </a:rPr>
              <a:t>剪开心包膜</a:t>
            </a:r>
            <a:r>
              <a:rPr lang="zh-CN" altLang="en-US" sz="2400" b="1" dirty="0">
                <a:latin typeface="黑体" panose="02010609060101010101" pitchFamily="49" charset="-122"/>
                <a:ea typeface="黑体" panose="02010609060101010101" pitchFamily="49" charset="-122"/>
              </a:rPr>
              <a:t>：用眼科镊提起心包膜，用眼科剪小心剪开，暴露心脏。</a:t>
            </a:r>
          </a:p>
        </p:txBody>
      </p:sp>
      <p:grpSp>
        <p:nvGrpSpPr>
          <p:cNvPr id="2" name="组合 1"/>
          <p:cNvGrpSpPr/>
          <p:nvPr/>
        </p:nvGrpSpPr>
        <p:grpSpPr>
          <a:xfrm>
            <a:off x="2411760" y="4725144"/>
            <a:ext cx="4253437" cy="1642394"/>
            <a:chOff x="3952880" y="-7009"/>
            <a:chExt cx="5169416" cy="2203009"/>
          </a:xfrm>
        </p:grpSpPr>
        <p:pic>
          <p:nvPicPr>
            <p:cNvPr id="5" name="Picture 7"/>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contrast="33000"/>
                      </a14:imgEffect>
                    </a14:imgLayer>
                  </a14:imgProps>
                </a:ext>
                <a:ext uri="{28A0092B-C50C-407E-A947-70E740481C1C}">
                  <a14:useLocalDpi xmlns:a14="http://schemas.microsoft.com/office/drawing/2010/main" val="0"/>
                </a:ext>
              </a:extLst>
            </a:blip>
            <a:srcRect l="26206" t="29527" r="48891" b="51657"/>
            <a:stretch/>
          </p:blipFill>
          <p:spPr bwMode="auto">
            <a:xfrm>
              <a:off x="3952880" y="0"/>
              <a:ext cx="5169416" cy="219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 name="直接箭头连接符 5"/>
            <p:cNvCxnSpPr/>
            <p:nvPr/>
          </p:nvCxnSpPr>
          <p:spPr>
            <a:xfrm flipH="1">
              <a:off x="7210960" y="-7009"/>
              <a:ext cx="612068" cy="43204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flipV="1">
              <a:off x="7246964" y="1577167"/>
              <a:ext cx="612068" cy="53346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 name="内容占位符 2"/>
          <p:cNvSpPr>
            <a:spLocks noGrp="1"/>
          </p:cNvSpPr>
          <p:nvPr>
            <p:ph idx="4294967295"/>
          </p:nvPr>
        </p:nvSpPr>
        <p:spPr>
          <a:xfrm>
            <a:off x="182266" y="692696"/>
            <a:ext cx="4283968" cy="4967373"/>
          </a:xfrm>
          <a:solidFill>
            <a:schemeClr val="bg1"/>
          </a:solidFill>
        </p:spPr>
        <p:txBody>
          <a:bodyPr>
            <a:normAutofit/>
          </a:bodyPr>
          <a:lstStyle/>
          <a:p>
            <a:pPr eaLnBrk="1" hangingPunct="1"/>
            <a:r>
              <a:rPr lang="zh-CN" altLang="en-US" sz="2800" b="1" dirty="0">
                <a:solidFill>
                  <a:srgbClr val="000099"/>
                </a:solidFill>
              </a:rPr>
              <a:t>心脏结构观察：</a:t>
            </a:r>
            <a:endParaRPr lang="en-US" altLang="zh-CN" sz="2800" b="1" dirty="0">
              <a:solidFill>
                <a:srgbClr val="000099"/>
              </a:solidFill>
            </a:endParaRPr>
          </a:p>
          <a:p>
            <a:pPr eaLnBrk="1" hangingPunct="1">
              <a:spcBef>
                <a:spcPts val="1200"/>
              </a:spcBef>
            </a:pPr>
            <a:r>
              <a:rPr lang="zh-CN" altLang="en-US" sz="2400" b="1" dirty="0">
                <a:solidFill>
                  <a:srgbClr val="7030A0"/>
                </a:solidFill>
              </a:rPr>
              <a:t>胸面观</a:t>
            </a:r>
            <a:r>
              <a:rPr lang="zh-CN" altLang="en-US" sz="2400" b="1" dirty="0"/>
              <a:t>：可见牛蛙心脏的一个心室、两个心房、左右主动脉。</a:t>
            </a:r>
            <a:endParaRPr lang="en-US" altLang="zh-CN" sz="2400" b="1" dirty="0"/>
          </a:p>
          <a:p>
            <a:pPr eaLnBrk="1" hangingPunct="1"/>
            <a:r>
              <a:rPr lang="zh-CN" altLang="en-US" sz="2400" b="1" dirty="0">
                <a:solidFill>
                  <a:srgbClr val="7030A0"/>
                </a:solidFill>
              </a:rPr>
              <a:t>背面观</a:t>
            </a:r>
            <a:r>
              <a:rPr lang="zh-CN" altLang="en-US" sz="2400" b="1" dirty="0"/>
              <a:t>：用蛙心夹夹住少许心室尖端肌肉，将心室翻向头侧，可见位于两个心房下端与之相连的</a:t>
            </a:r>
            <a:r>
              <a:rPr lang="zh-CN" altLang="en-US" sz="2400" b="1" dirty="0">
                <a:solidFill>
                  <a:srgbClr val="FF0000"/>
                </a:solidFill>
              </a:rPr>
              <a:t>静脉窦</a:t>
            </a:r>
            <a:r>
              <a:rPr lang="zh-CN" altLang="en-US" sz="2400" b="1" dirty="0"/>
              <a:t>，仔细辨认还可发现心房和心室之间有一黄色界限称为</a:t>
            </a:r>
            <a:r>
              <a:rPr lang="zh-CN" altLang="en-US" sz="2400" b="1" dirty="0">
                <a:solidFill>
                  <a:srgbClr val="7030A0"/>
                </a:solidFill>
              </a:rPr>
              <a:t>房室沟</a:t>
            </a:r>
            <a:r>
              <a:rPr lang="zh-CN" altLang="en-US" sz="2400" b="1" dirty="0"/>
              <a:t>，心房与静脉窦之间有一条白色半月形界限称为</a:t>
            </a:r>
            <a:r>
              <a:rPr lang="zh-CN" altLang="en-US" sz="2400" b="1" dirty="0">
                <a:solidFill>
                  <a:srgbClr val="00B050"/>
                </a:solidFill>
              </a:rPr>
              <a:t>窦房沟</a:t>
            </a:r>
            <a:r>
              <a:rPr lang="zh-CN" altLang="en-US" sz="2400" b="1" dirty="0"/>
              <a:t>。</a:t>
            </a:r>
          </a:p>
        </p:txBody>
      </p:sp>
      <p:grpSp>
        <p:nvGrpSpPr>
          <p:cNvPr id="2" name="组合 1"/>
          <p:cNvGrpSpPr/>
          <p:nvPr/>
        </p:nvGrpSpPr>
        <p:grpSpPr>
          <a:xfrm>
            <a:off x="4621930" y="976412"/>
            <a:ext cx="4054527" cy="4450466"/>
            <a:chOff x="4163986" y="1341438"/>
            <a:chExt cx="4487889" cy="4757078"/>
          </a:xfrm>
        </p:grpSpPr>
        <p:pic>
          <p:nvPicPr>
            <p:cNvPr id="2057" name="Picture 9"/>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63986" y="3981978"/>
              <a:ext cx="2122573" cy="211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050" name="Object 0"/>
            <p:cNvGraphicFramePr>
              <a:graphicFrameLocks noChangeAspect="1"/>
            </p:cNvGraphicFramePr>
            <p:nvPr/>
          </p:nvGraphicFramePr>
          <p:xfrm>
            <a:off x="4427538" y="1348222"/>
            <a:ext cx="2124307" cy="2384497"/>
          </p:xfrm>
          <a:graphic>
            <a:graphicData uri="http://schemas.openxmlformats.org/presentationml/2006/ole">
              <mc:AlternateContent xmlns:mc="http://schemas.openxmlformats.org/markup-compatibility/2006">
                <mc:Choice xmlns:v="urn:schemas-microsoft-com:vml" Requires="v">
                  <p:oleObj spid="_x0000_s6158" name="Image" r:id="rId4" imgW="13612698" imgH="15619048" progId="Photoshop.Image.7">
                    <p:embed/>
                  </p:oleObj>
                </mc:Choice>
                <mc:Fallback>
                  <p:oleObj name="Image" r:id="rId4" imgW="13612698" imgH="15619048" progId="Photoshop.Image.7">
                    <p:embed/>
                    <p:pic>
                      <p:nvPicPr>
                        <p:cNvPr id="2050" name="Object 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27538" y="1348222"/>
                          <a:ext cx="2124307" cy="2384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51" name="Object 1"/>
            <p:cNvGraphicFramePr>
              <a:graphicFrameLocks noChangeAspect="1"/>
            </p:cNvGraphicFramePr>
            <p:nvPr>
              <p:extLst>
                <p:ext uri="{D42A27DB-BD31-4B8C-83A1-F6EECF244321}">
                  <p14:modId xmlns:p14="http://schemas.microsoft.com/office/powerpoint/2010/main" val="475578553"/>
                </p:ext>
              </p:extLst>
            </p:nvPr>
          </p:nvGraphicFramePr>
          <p:xfrm>
            <a:off x="6532770" y="1341438"/>
            <a:ext cx="2119105" cy="2384497"/>
          </p:xfrm>
          <a:graphic>
            <a:graphicData uri="http://schemas.openxmlformats.org/presentationml/2006/ole">
              <mc:AlternateContent xmlns:mc="http://schemas.openxmlformats.org/markup-compatibility/2006">
                <mc:Choice xmlns:v="urn:schemas-microsoft-com:vml" Requires="v">
                  <p:oleObj spid="_x0000_s6159" name="Image" r:id="rId6" imgW="13028571" imgH="14514286" progId="Photoshop.Image.7">
                    <p:embed/>
                  </p:oleObj>
                </mc:Choice>
                <mc:Fallback>
                  <p:oleObj name="Image" r:id="rId6" imgW="13028571" imgH="14514286" progId="Photoshop.Image.7">
                    <p:embed/>
                    <p:pic>
                      <p:nvPicPr>
                        <p:cNvPr id="2051" name="Object 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32770" y="1341438"/>
                          <a:ext cx="2119105" cy="2384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52" name="Object 2"/>
            <p:cNvGraphicFramePr>
              <a:graphicFrameLocks noChangeAspect="1"/>
            </p:cNvGraphicFramePr>
            <p:nvPr>
              <p:extLst>
                <p:ext uri="{D42A27DB-BD31-4B8C-83A1-F6EECF244321}">
                  <p14:modId xmlns:p14="http://schemas.microsoft.com/office/powerpoint/2010/main" val="435496377"/>
                </p:ext>
              </p:extLst>
            </p:nvPr>
          </p:nvGraphicFramePr>
          <p:xfrm>
            <a:off x="6508493" y="3981977"/>
            <a:ext cx="2143382" cy="2116538"/>
          </p:xfrm>
          <a:graphic>
            <a:graphicData uri="http://schemas.openxmlformats.org/presentationml/2006/ole">
              <mc:AlternateContent xmlns:mc="http://schemas.openxmlformats.org/markup-compatibility/2006">
                <mc:Choice xmlns:v="urn:schemas-microsoft-com:vml" Requires="v">
                  <p:oleObj spid="_x0000_s6160" name="Image" r:id="rId8" imgW="2488889" imgH="2514286" progId="PhotoshopElements.Image.2">
                    <p:embed/>
                  </p:oleObj>
                </mc:Choice>
                <mc:Fallback>
                  <p:oleObj name="Image" r:id="rId8" imgW="2488889" imgH="2514286" progId="PhotoshopElements.Image.2">
                    <p:embed/>
                    <p:pic>
                      <p:nvPicPr>
                        <p:cNvPr id="2052" name="Object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08493" y="3981977"/>
                          <a:ext cx="2143382" cy="2116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2056" name="Text Box 15"/>
          <p:cNvSpPr txBox="1">
            <a:spLocks noChangeArrowheads="1"/>
          </p:cNvSpPr>
          <p:nvPr/>
        </p:nvSpPr>
        <p:spPr bwMode="auto">
          <a:xfrm>
            <a:off x="5292080" y="5660069"/>
            <a:ext cx="27146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200" b="1" dirty="0">
                <a:latin typeface="黑体" panose="02010609060101010101" pitchFamily="49" charset="-122"/>
                <a:ea typeface="黑体" panose="02010609060101010101" pitchFamily="49" charset="-122"/>
              </a:rPr>
              <a:t>蟾蜍心脏结构</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body" sz="half" idx="4294967295"/>
          </p:nvPr>
        </p:nvSpPr>
        <p:spPr>
          <a:xfrm>
            <a:off x="0" y="692696"/>
            <a:ext cx="5724128" cy="5812680"/>
          </a:xfrm>
        </p:spPr>
        <p:txBody>
          <a:bodyPr>
            <a:normAutofit/>
          </a:bodyPr>
          <a:lstStyle/>
          <a:p>
            <a:pPr algn="just" eaLnBrk="1" hangingPunct="1">
              <a:lnSpc>
                <a:spcPct val="110000"/>
              </a:lnSpc>
            </a:pPr>
            <a:r>
              <a:rPr lang="zh-CN" altLang="en-US" sz="2400" b="1" dirty="0">
                <a:solidFill>
                  <a:srgbClr val="000099"/>
                </a:solidFill>
              </a:rPr>
              <a:t>观察心搏过程：</a:t>
            </a:r>
          </a:p>
          <a:p>
            <a:pPr lvl="1" algn="just" eaLnBrk="1" hangingPunct="1">
              <a:lnSpc>
                <a:spcPct val="110000"/>
              </a:lnSpc>
            </a:pPr>
            <a:r>
              <a:rPr lang="zh-CN" altLang="en-US" sz="2400" b="1" dirty="0"/>
              <a:t>观察静脉窦、心房、心室的搏动顺序。</a:t>
            </a:r>
          </a:p>
          <a:p>
            <a:pPr algn="just" eaLnBrk="1" hangingPunct="1">
              <a:lnSpc>
                <a:spcPct val="110000"/>
              </a:lnSpc>
              <a:spcBef>
                <a:spcPct val="50000"/>
              </a:spcBef>
            </a:pPr>
            <a:r>
              <a:rPr lang="zh-CN" altLang="en-US" sz="2400" b="1" dirty="0">
                <a:solidFill>
                  <a:srgbClr val="000099"/>
                </a:solidFill>
              </a:rPr>
              <a:t>标本与实验仪器的连接：</a:t>
            </a:r>
          </a:p>
          <a:p>
            <a:pPr lvl="1" algn="just">
              <a:lnSpc>
                <a:spcPct val="110000"/>
              </a:lnSpc>
            </a:pPr>
            <a:r>
              <a:rPr lang="zh-CN" altLang="en-US" sz="2400" b="1" dirty="0"/>
              <a:t>在牛蛙</a:t>
            </a:r>
            <a:r>
              <a:rPr lang="zh-CN" altLang="en-US" sz="2400" b="1" dirty="0">
                <a:solidFill>
                  <a:srgbClr val="6600CC"/>
                </a:solidFill>
              </a:rPr>
              <a:t>心室壁末端</a:t>
            </a:r>
            <a:r>
              <a:rPr lang="zh-CN" altLang="en-US" sz="2400" b="1" dirty="0"/>
              <a:t>用蛙心夹夹住少许心肌，将心脏倒置提起，用棉线通过大头针将蛙心夹与张力换能器相连，张力换能器的另一端与记录系统</a:t>
            </a:r>
            <a:r>
              <a:rPr lang="en-US" altLang="zh-CN" sz="2400" b="1" dirty="0">
                <a:solidFill>
                  <a:srgbClr val="7030A0"/>
                </a:solidFill>
              </a:rPr>
              <a:t>1</a:t>
            </a:r>
            <a:r>
              <a:rPr lang="zh-CN" altLang="en-US" sz="2400" b="1" dirty="0">
                <a:solidFill>
                  <a:srgbClr val="7030A0"/>
                </a:solidFill>
              </a:rPr>
              <a:t>通道</a:t>
            </a:r>
            <a:r>
              <a:rPr lang="zh-CN" altLang="en-US" sz="2400" b="1" dirty="0"/>
              <a:t>相连。</a:t>
            </a:r>
          </a:p>
          <a:p>
            <a:pPr lvl="1" algn="just" eaLnBrk="1" hangingPunct="1">
              <a:lnSpc>
                <a:spcPct val="110000"/>
              </a:lnSpc>
            </a:pPr>
            <a:r>
              <a:rPr lang="zh-CN" altLang="en-US" sz="2400" b="1" dirty="0"/>
              <a:t>将</a:t>
            </a:r>
            <a:r>
              <a:rPr lang="zh-CN" altLang="en-US" sz="2400" b="1" dirty="0">
                <a:solidFill>
                  <a:srgbClr val="660066"/>
                </a:solidFill>
              </a:rPr>
              <a:t>刺激电极</a:t>
            </a:r>
            <a:r>
              <a:rPr lang="zh-CN" altLang="en-US" sz="2400" b="1" dirty="0"/>
              <a:t>安放在心室外壁，使之既不影响心搏，又能同心室密切接触，电极另一端与记录系统</a:t>
            </a:r>
            <a:r>
              <a:rPr lang="zh-CN" altLang="en-US" sz="2400" b="1" dirty="0">
                <a:solidFill>
                  <a:srgbClr val="7030A0"/>
                </a:solidFill>
              </a:rPr>
              <a:t>刺激输出</a:t>
            </a:r>
            <a:r>
              <a:rPr lang="zh-CN" altLang="en-US" sz="2400" b="1" dirty="0"/>
              <a:t>相连。</a:t>
            </a:r>
          </a:p>
        </p:txBody>
      </p:sp>
      <p:pic>
        <p:nvPicPr>
          <p:cNvPr id="17412"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2160" y="3068960"/>
            <a:ext cx="2520279" cy="3142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2160" y="841037"/>
            <a:ext cx="2520279" cy="2046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052D19E-D782-4365-AC18-B49A4AD22D22}"/>
              </a:ext>
            </a:extLst>
          </p:cNvPr>
          <p:cNvSpPr>
            <a:spLocks noGrp="1"/>
          </p:cNvSpPr>
          <p:nvPr>
            <p:ph idx="1"/>
          </p:nvPr>
        </p:nvSpPr>
        <p:spPr>
          <a:xfrm>
            <a:off x="251520" y="728700"/>
            <a:ext cx="7920880" cy="5400600"/>
          </a:xfrm>
        </p:spPr>
        <p:txBody>
          <a:bodyPr>
            <a:normAutofit/>
          </a:bodyPr>
          <a:lstStyle/>
          <a:p>
            <a:pPr algn="just">
              <a:lnSpc>
                <a:spcPct val="110000"/>
              </a:lnSpc>
            </a:pPr>
            <a:r>
              <a:rPr lang="zh-CN" altLang="en-US" sz="2400" b="1" kern="0" dirty="0">
                <a:solidFill>
                  <a:srgbClr val="000099"/>
                </a:solidFill>
                <a:latin typeface="黑体" panose="02010600030101010101" pitchFamily="2" charset="-122"/>
                <a:ea typeface="黑体" panose="02010600030101010101" pitchFamily="2" charset="-122"/>
              </a:rPr>
              <a:t>正常心搏曲线描记：</a:t>
            </a:r>
            <a:endParaRPr lang="en-US" altLang="zh-CN" sz="2400" b="1" kern="0" dirty="0">
              <a:solidFill>
                <a:srgbClr val="000099"/>
              </a:solidFill>
              <a:latin typeface="黑体" panose="02010600030101010101" pitchFamily="2" charset="-122"/>
              <a:ea typeface="黑体" panose="02010600030101010101" pitchFamily="2" charset="-122"/>
            </a:endParaRPr>
          </a:p>
          <a:p>
            <a:pPr lvl="1" algn="just">
              <a:lnSpc>
                <a:spcPct val="110000"/>
              </a:lnSpc>
            </a:pPr>
            <a:r>
              <a:rPr lang="zh-CN" altLang="en-US" sz="2400" b="1" kern="0" dirty="0" smtClean="0"/>
              <a:t>打开实验</a:t>
            </a:r>
            <a:r>
              <a:rPr lang="zh-CN" altLang="en-US" sz="2400" b="1" kern="0" dirty="0"/>
              <a:t>软件，选择期前收缩－代偿间歇实验 </a:t>
            </a:r>
            <a:r>
              <a:rPr lang="zh-CN" altLang="en-US" sz="2400" b="1" kern="0" dirty="0">
                <a:solidFill>
                  <a:srgbClr val="0000FF"/>
                </a:solidFill>
                <a:cs typeface="Tahoma" pitchFamily="34" charset="0"/>
              </a:rPr>
              <a:t>￫ 取消刺激器界面的“触发捕捉”</a:t>
            </a:r>
            <a:r>
              <a:rPr lang="zh-CN" altLang="en-US" sz="2400" b="1" kern="0" dirty="0">
                <a:cs typeface="Tahoma" pitchFamily="34" charset="0"/>
              </a:rPr>
              <a:t>￫ </a:t>
            </a:r>
            <a:r>
              <a:rPr lang="zh-CN" altLang="en-US" sz="2400" b="1" kern="0" dirty="0"/>
              <a:t>开始示波 </a:t>
            </a:r>
            <a:r>
              <a:rPr lang="zh-CN" altLang="en-US" sz="2400" b="1" kern="0" dirty="0">
                <a:cs typeface="Tahoma" pitchFamily="34" charset="0"/>
              </a:rPr>
              <a:t>￫ </a:t>
            </a:r>
            <a:r>
              <a:rPr lang="zh-CN" altLang="en-US" sz="2400" b="1" kern="0" dirty="0"/>
              <a:t>开始记录 </a:t>
            </a:r>
            <a:r>
              <a:rPr lang="zh-CN" altLang="en-US" sz="2400" b="1" kern="0" dirty="0">
                <a:cs typeface="Tahoma" pitchFamily="34" charset="0"/>
              </a:rPr>
              <a:t>￫ </a:t>
            </a:r>
            <a:r>
              <a:rPr lang="zh-CN" altLang="en-US" sz="2400" b="1" kern="0" dirty="0"/>
              <a:t>观察记录正常心搏曲线，仔细观察曲线各波与心脏各部位活动之间的关系。</a:t>
            </a:r>
          </a:p>
          <a:p>
            <a:pPr algn="just">
              <a:lnSpc>
                <a:spcPct val="110000"/>
              </a:lnSpc>
            </a:pPr>
            <a:r>
              <a:rPr lang="zh-CN" altLang="en-US" sz="2400" b="1" kern="0" dirty="0">
                <a:solidFill>
                  <a:srgbClr val="000099"/>
                </a:solidFill>
              </a:rPr>
              <a:t>期前收缩与代偿间歇的测定：</a:t>
            </a:r>
            <a:endParaRPr lang="en-US" altLang="zh-CN" sz="2400" b="1" kern="0" dirty="0">
              <a:solidFill>
                <a:srgbClr val="000099"/>
              </a:solidFill>
            </a:endParaRPr>
          </a:p>
          <a:p>
            <a:pPr lvl="1" algn="just">
              <a:lnSpc>
                <a:spcPct val="110000"/>
              </a:lnSpc>
            </a:pPr>
            <a:r>
              <a:rPr lang="zh-CN" altLang="en-US" sz="2400" b="1" kern="0" dirty="0"/>
              <a:t>选择能引起心脏发生期前收缩的刺激强度（一般在</a:t>
            </a:r>
            <a:r>
              <a:rPr lang="en-US" altLang="zh-CN" sz="2400" b="1" kern="0" dirty="0">
                <a:solidFill>
                  <a:srgbClr val="7030A0"/>
                </a:solidFill>
              </a:rPr>
              <a:t>2</a:t>
            </a:r>
            <a:r>
              <a:rPr lang="zh-CN" altLang="en-US" sz="2400" b="1" kern="0" dirty="0">
                <a:solidFill>
                  <a:srgbClr val="7030A0"/>
                </a:solidFill>
              </a:rPr>
              <a:t>～</a:t>
            </a:r>
            <a:r>
              <a:rPr lang="en-US" altLang="zh-CN" sz="2400" b="1" kern="0" dirty="0">
                <a:solidFill>
                  <a:srgbClr val="7030A0"/>
                </a:solidFill>
              </a:rPr>
              <a:t>5V</a:t>
            </a:r>
            <a:r>
              <a:rPr lang="zh-CN" altLang="en-US" sz="2400" b="1" kern="0" dirty="0"/>
              <a:t>，宜低不宜高），在心室收缩期和舒张期的早、中、晚期分别给予单刺激，记录心搏曲线的变化情况。</a:t>
            </a:r>
            <a:endParaRPr lang="en-US" altLang="zh-CN" sz="2400" b="1" kern="0" dirty="0"/>
          </a:p>
          <a:p>
            <a:pPr lvl="1" algn="just">
              <a:lnSpc>
                <a:spcPct val="110000"/>
              </a:lnSpc>
            </a:pPr>
            <a:r>
              <a:rPr lang="zh-CN" altLang="en-US" sz="2400" b="1" kern="0" dirty="0"/>
              <a:t>找出心室收缩的</a:t>
            </a:r>
            <a:r>
              <a:rPr lang="zh-CN" altLang="en-US" sz="2400" b="1" kern="0" dirty="0">
                <a:solidFill>
                  <a:srgbClr val="7030A0"/>
                </a:solidFill>
              </a:rPr>
              <a:t>有效不应期、相对不应期、超常期</a:t>
            </a:r>
            <a:r>
              <a:rPr lang="zh-CN" altLang="en-US" sz="2400" b="1" kern="0" dirty="0"/>
              <a:t>，以及</a:t>
            </a:r>
            <a:r>
              <a:rPr lang="zh-CN" altLang="en-US" sz="2400" b="1" kern="0" dirty="0">
                <a:solidFill>
                  <a:srgbClr val="7030A0"/>
                </a:solidFill>
              </a:rPr>
              <a:t>期前收缩与代偿间歇</a:t>
            </a:r>
            <a:r>
              <a:rPr lang="zh-CN" altLang="en-US" sz="2400" b="1" kern="0" dirty="0"/>
              <a:t>。</a:t>
            </a:r>
            <a:endParaRPr lang="en-US" altLang="zh-CN" sz="2400" b="1" kern="0" dirty="0"/>
          </a:p>
          <a:p>
            <a:pPr algn="just">
              <a:lnSpc>
                <a:spcPct val="110000"/>
              </a:lnSpc>
            </a:pPr>
            <a:endParaRPr lang="zh-CN" altLang="en-US" sz="2400" dirty="0"/>
          </a:p>
        </p:txBody>
      </p:sp>
    </p:spTree>
    <p:extLst>
      <p:ext uri="{BB962C8B-B14F-4D97-AF65-F5344CB8AC3E}">
        <p14:creationId xmlns:p14="http://schemas.microsoft.com/office/powerpoint/2010/main" val="2263633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907704" y="1196752"/>
            <a:ext cx="6336704" cy="288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3200" b="1" dirty="0">
                <a:solidFill>
                  <a:srgbClr val="7030A0"/>
                </a:solidFill>
                <a:latin typeface="+mn-ea"/>
                <a:ea typeface="+mn-ea"/>
              </a:rPr>
              <a:t>实验</a:t>
            </a:r>
            <a:r>
              <a:rPr lang="en-US" altLang="zh-CN" sz="3200" b="1" dirty="0">
                <a:solidFill>
                  <a:srgbClr val="7030A0"/>
                </a:solidFill>
                <a:latin typeface="+mn-ea"/>
                <a:ea typeface="+mn-ea"/>
              </a:rPr>
              <a:t>5</a:t>
            </a:r>
            <a:r>
              <a:rPr lang="zh-CN" altLang="en-US" sz="3200" b="1" dirty="0">
                <a:latin typeface="黑体" pitchFamily="2" charset="-122"/>
                <a:ea typeface="黑体" pitchFamily="2" charset="-122"/>
              </a:rPr>
              <a:t>： 离体蛙心的制备</a:t>
            </a:r>
            <a:endParaRPr lang="en-US" altLang="zh-CN" sz="3200" b="1" dirty="0">
              <a:latin typeface="黑体" pitchFamily="2" charset="-122"/>
              <a:ea typeface="黑体" pitchFamily="2" charset="-122"/>
            </a:endParaRPr>
          </a:p>
        </p:txBody>
      </p:sp>
    </p:spTree>
    <p:extLst>
      <p:ext uri="{BB962C8B-B14F-4D97-AF65-F5344CB8AC3E}">
        <p14:creationId xmlns:p14="http://schemas.microsoft.com/office/powerpoint/2010/main" val="5168399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8BCC032-71D8-4BFA-A973-78114F68DE1F}"/>
              </a:ext>
            </a:extLst>
          </p:cNvPr>
          <p:cNvSpPr>
            <a:spLocks noGrp="1"/>
          </p:cNvSpPr>
          <p:nvPr>
            <p:ph idx="1"/>
          </p:nvPr>
        </p:nvSpPr>
        <p:spPr>
          <a:xfrm>
            <a:off x="179512" y="850709"/>
            <a:ext cx="8208912" cy="2578291"/>
          </a:xfrm>
        </p:spPr>
        <p:txBody>
          <a:bodyPr/>
          <a:lstStyle/>
          <a:p>
            <a:pPr algn="just"/>
            <a:r>
              <a:rPr lang="zh-CN" altLang="en-US" sz="2800" b="1" dirty="0">
                <a:solidFill>
                  <a:srgbClr val="000099"/>
                </a:solidFill>
              </a:rPr>
              <a:t>离体蛙心的制备：</a:t>
            </a:r>
          </a:p>
          <a:p>
            <a:pPr lvl="1" algn="just">
              <a:lnSpc>
                <a:spcPct val="110000"/>
              </a:lnSpc>
              <a:spcBef>
                <a:spcPts val="600"/>
              </a:spcBef>
            </a:pPr>
            <a:r>
              <a:rPr lang="zh-CN" altLang="en-US" sz="2400" b="1" dirty="0">
                <a:solidFill>
                  <a:schemeClr val="tx1"/>
                </a:solidFill>
              </a:rPr>
              <a:t>将胸腺、心包膜、动脉膜、肝系膜去除干净，辨认心脏结构及</a:t>
            </a:r>
            <a:r>
              <a:rPr lang="en-US" altLang="zh-CN" sz="2400" b="1" dirty="0">
                <a:solidFill>
                  <a:srgbClr val="0000CC"/>
                </a:solidFill>
              </a:rPr>
              <a:t>9</a:t>
            </a:r>
            <a:r>
              <a:rPr lang="zh-CN" altLang="en-US" sz="2400" b="1" dirty="0">
                <a:solidFill>
                  <a:srgbClr val="0000CC"/>
                </a:solidFill>
              </a:rPr>
              <a:t>条重要血管</a:t>
            </a:r>
            <a:r>
              <a:rPr lang="zh-CN" altLang="en-US" sz="2400" b="1" dirty="0">
                <a:solidFill>
                  <a:schemeClr val="tx1"/>
                </a:solidFill>
              </a:rPr>
              <a:t>的位置。</a:t>
            </a:r>
          </a:p>
        </p:txBody>
      </p:sp>
      <p:pic>
        <p:nvPicPr>
          <p:cNvPr id="6" name="图片 5">
            <a:extLst>
              <a:ext uri="{FF2B5EF4-FFF2-40B4-BE49-F238E27FC236}">
                <a16:creationId xmlns:a16="http://schemas.microsoft.com/office/drawing/2014/main" id="{2C9E0610-2A9E-41EB-8F2E-26C593BAD03A}"/>
              </a:ext>
            </a:extLst>
          </p:cNvPr>
          <p:cNvPicPr>
            <a:picLocks noChangeAspect="1"/>
          </p:cNvPicPr>
          <p:nvPr/>
        </p:nvPicPr>
        <p:blipFill rotWithShape="1">
          <a:blip r:embed="rId2"/>
          <a:srcRect l="11019" t="19496" r="30711" b="30902"/>
          <a:stretch/>
        </p:blipFill>
        <p:spPr>
          <a:xfrm>
            <a:off x="1691680" y="2780928"/>
            <a:ext cx="5328000" cy="3024000"/>
          </a:xfrm>
          <a:prstGeom prst="rect">
            <a:avLst/>
          </a:prstGeom>
        </p:spPr>
      </p:pic>
    </p:spTree>
    <p:extLst>
      <p:ext uri="{BB962C8B-B14F-4D97-AF65-F5344CB8AC3E}">
        <p14:creationId xmlns:p14="http://schemas.microsoft.com/office/powerpoint/2010/main" val="2459466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611560" y="1224510"/>
            <a:ext cx="7787208" cy="1966970"/>
          </a:xfrm>
        </p:spPr>
        <p:txBody>
          <a:bodyPr>
            <a:normAutofit/>
          </a:bodyPr>
          <a:lstStyle/>
          <a:p>
            <a:pPr>
              <a:lnSpc>
                <a:spcPct val="110000"/>
              </a:lnSpc>
              <a:spcBef>
                <a:spcPts val="600"/>
              </a:spcBef>
            </a:pPr>
            <a:r>
              <a:rPr lang="zh-CN" altLang="en-US" sz="2400" b="1" dirty="0"/>
              <a:t>两栖类动物的心脏为两心房、一心室结构，心脏的起博点位于</a:t>
            </a:r>
            <a:r>
              <a:rPr lang="zh-CN" altLang="en-US" sz="2400" b="1" dirty="0">
                <a:solidFill>
                  <a:srgbClr val="0000CC"/>
                </a:solidFill>
              </a:rPr>
              <a:t>静脉窦</a:t>
            </a:r>
            <a:r>
              <a:rPr lang="zh-CN" altLang="en-US" sz="2400" b="1" dirty="0"/>
              <a:t>处的节律性细胞。</a:t>
            </a:r>
          </a:p>
          <a:p>
            <a:pPr>
              <a:lnSpc>
                <a:spcPct val="110000"/>
              </a:lnSpc>
              <a:spcBef>
                <a:spcPts val="600"/>
              </a:spcBef>
            </a:pPr>
            <a:r>
              <a:rPr lang="zh-CN" altLang="en-US" sz="2400" b="1" dirty="0"/>
              <a:t>静脉窦处节律细胞的自动节律性最高，</a:t>
            </a:r>
            <a:r>
              <a:rPr lang="zh-CN" altLang="en-US" sz="2400" b="1" dirty="0">
                <a:solidFill>
                  <a:srgbClr val="9900FF"/>
                </a:solidFill>
              </a:rPr>
              <a:t>心房</a:t>
            </a:r>
            <a:r>
              <a:rPr lang="zh-CN" altLang="en-US" sz="2400" b="1" dirty="0"/>
              <a:t>处次之，</a:t>
            </a:r>
            <a:r>
              <a:rPr lang="zh-CN" altLang="en-US" sz="2400" b="1" dirty="0">
                <a:solidFill>
                  <a:srgbClr val="9900FF"/>
                </a:solidFill>
              </a:rPr>
              <a:t>心室</a:t>
            </a:r>
            <a:r>
              <a:rPr lang="zh-CN" altLang="en-US" sz="2400" b="1" dirty="0"/>
              <a:t>处最低。</a:t>
            </a:r>
          </a:p>
          <a:p>
            <a:pPr>
              <a:lnSpc>
                <a:spcPct val="110000"/>
              </a:lnSpc>
              <a:spcBef>
                <a:spcPts val="600"/>
              </a:spcBef>
            </a:pPr>
            <a:endParaRPr lang="zh-CN" altLang="en-US" sz="2400" b="1" dirty="0"/>
          </a:p>
        </p:txBody>
      </p:sp>
      <p:sp>
        <p:nvSpPr>
          <p:cNvPr id="4" name="标题 1">
            <a:extLst>
              <a:ext uri="{FF2B5EF4-FFF2-40B4-BE49-F238E27FC236}">
                <a16:creationId xmlns:a16="http://schemas.microsoft.com/office/drawing/2014/main" id="{C6C40D23-9B97-0549-25FC-D3D3C106818C}"/>
              </a:ext>
            </a:extLst>
          </p:cNvPr>
          <p:cNvSpPr txBox="1">
            <a:spLocks/>
          </p:cNvSpPr>
          <p:nvPr/>
        </p:nvSpPr>
        <p:spPr>
          <a:xfrm>
            <a:off x="323528" y="474101"/>
            <a:ext cx="3623785" cy="589812"/>
          </a:xfrm>
          <a:prstGeom prst="rect">
            <a:avLst/>
          </a:prstGeom>
          <a:noFill/>
        </p:spPr>
        <p:txBody>
          <a:bodyPr>
            <a:noAutofit/>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lnSpc>
                <a:spcPct val="90000"/>
              </a:lnSpc>
              <a:spcAft>
                <a:spcPts val="0"/>
              </a:spcAft>
            </a:pPr>
            <a:r>
              <a:rPr lang="en-US" altLang="zh-CN" sz="2800" dirty="0">
                <a:solidFill>
                  <a:srgbClr val="3A22C8"/>
                </a:solidFill>
                <a:effectLst/>
                <a:latin typeface="Arial" panose="020B0604020202020204" pitchFamily="34" charset="0"/>
                <a:ea typeface="黑体" panose="02010609060101010101" pitchFamily="49" charset="-122"/>
                <a:cs typeface="Arial" panose="020B0604020202020204" pitchFamily="34" charset="0"/>
              </a:rPr>
              <a:t>I  </a:t>
            </a:r>
            <a:r>
              <a:rPr lang="zh-CN" altLang="en-US" sz="2800" dirty="0">
                <a:solidFill>
                  <a:srgbClr val="3A22C8"/>
                </a:solidFill>
                <a:effectLst/>
                <a:latin typeface="黑体" panose="02010609060101010101" pitchFamily="49" charset="-122"/>
                <a:ea typeface="黑体" panose="02010609060101010101" pitchFamily="49" charset="-122"/>
                <a:cs typeface="+mn-cs"/>
              </a:rPr>
              <a:t>基本实验原理</a:t>
            </a:r>
          </a:p>
        </p:txBody>
      </p:sp>
      <p:grpSp>
        <p:nvGrpSpPr>
          <p:cNvPr id="9" name="组合 8"/>
          <p:cNvGrpSpPr/>
          <p:nvPr/>
        </p:nvGrpSpPr>
        <p:grpSpPr>
          <a:xfrm>
            <a:off x="1403648" y="3182560"/>
            <a:ext cx="5606700" cy="2732001"/>
            <a:chOff x="1403648" y="3182560"/>
            <a:chExt cx="5606700" cy="2732001"/>
          </a:xfrm>
        </p:grpSpPr>
        <p:grpSp>
          <p:nvGrpSpPr>
            <p:cNvPr id="5" name="组合 4"/>
            <p:cNvGrpSpPr/>
            <p:nvPr/>
          </p:nvGrpSpPr>
          <p:grpSpPr>
            <a:xfrm>
              <a:off x="1720262" y="3182560"/>
              <a:ext cx="5290086" cy="2732001"/>
              <a:chOff x="4732673" y="-67695"/>
              <a:chExt cx="4293698" cy="2384425"/>
            </a:xfrm>
          </p:grpSpPr>
          <p:graphicFrame>
            <p:nvGraphicFramePr>
              <p:cNvPr id="6" name="对象 5"/>
              <p:cNvGraphicFramePr>
                <a:graphicFrameLocks noChangeAspect="1"/>
              </p:cNvGraphicFramePr>
              <p:nvPr>
                <p:extLst>
                  <p:ext uri="{D42A27DB-BD31-4B8C-83A1-F6EECF244321}">
                    <p14:modId xmlns:p14="http://schemas.microsoft.com/office/powerpoint/2010/main" val="1301398491"/>
                  </p:ext>
                </p:extLst>
              </p:nvPr>
            </p:nvGraphicFramePr>
            <p:xfrm>
              <a:off x="4732673" y="-67695"/>
              <a:ext cx="2124075" cy="2384425"/>
            </p:xfrm>
            <a:graphic>
              <a:graphicData uri="http://schemas.openxmlformats.org/presentationml/2006/ole">
                <mc:AlternateContent xmlns:mc="http://schemas.openxmlformats.org/markup-compatibility/2006">
                  <mc:Choice xmlns:v="urn:schemas-microsoft-com:vml" Requires="v">
                    <p:oleObj spid="_x0000_s1034" name="Image" r:id="rId4" imgW="13612698" imgH="15619048" progId="Photoshop.Image.7">
                      <p:embed/>
                    </p:oleObj>
                  </mc:Choice>
                  <mc:Fallback>
                    <p:oleObj name="Image" r:id="rId4" imgW="13612698" imgH="15619048" progId="Photoshop.Image.7">
                      <p:embed/>
                      <p:pic>
                        <p:nvPicPr>
                          <p:cNvPr id="2" name="对象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2673" y="-67695"/>
                            <a:ext cx="2124075" cy="238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444548577"/>
                  </p:ext>
                </p:extLst>
              </p:nvPr>
            </p:nvGraphicFramePr>
            <p:xfrm>
              <a:off x="6907059" y="-67695"/>
              <a:ext cx="2119312" cy="2384425"/>
            </p:xfrm>
            <a:graphic>
              <a:graphicData uri="http://schemas.openxmlformats.org/presentationml/2006/ole">
                <mc:AlternateContent xmlns:mc="http://schemas.openxmlformats.org/markup-compatibility/2006">
                  <mc:Choice xmlns:v="urn:schemas-microsoft-com:vml" Requires="v">
                    <p:oleObj spid="_x0000_s1035" name="Image" r:id="rId6" imgW="13028571" imgH="14514286" progId="Photoshop.Image.7">
                      <p:embed/>
                    </p:oleObj>
                  </mc:Choice>
                  <mc:Fallback>
                    <p:oleObj name="Image" r:id="rId6" imgW="13028571" imgH="14514286" progId="Photoshop.Image.7">
                      <p:embed/>
                      <p:pic>
                        <p:nvPicPr>
                          <p:cNvPr id="3" name="对象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07059" y="-67695"/>
                            <a:ext cx="2119312" cy="238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文本框 7">
              <a:extLst>
                <a:ext uri="{FF2B5EF4-FFF2-40B4-BE49-F238E27FC236}">
                  <a16:creationId xmlns:a16="http://schemas.microsoft.com/office/drawing/2014/main" id="{081511A3-CAE1-48CE-C496-49B571C47FEB}"/>
                </a:ext>
              </a:extLst>
            </p:cNvPr>
            <p:cNvSpPr txBox="1"/>
            <p:nvPr/>
          </p:nvSpPr>
          <p:spPr>
            <a:xfrm>
              <a:off x="1403648" y="4653136"/>
              <a:ext cx="830595" cy="276999"/>
            </a:xfrm>
            <a:prstGeom prst="rect">
              <a:avLst/>
            </a:prstGeom>
            <a:solidFill>
              <a:schemeClr val="bg1"/>
            </a:solidFill>
          </p:spPr>
          <p:txBody>
            <a:bodyPr wrap="square" rtlCol="0">
              <a:spAutoFit/>
            </a:bodyPr>
            <a:lstStyle/>
            <a:p>
              <a:pPr algn="r"/>
              <a:r>
                <a:rPr lang="zh-CN" altLang="en-US" sz="1200" b="1" dirty="0">
                  <a:latin typeface="华文楷体" panose="02010600040101010101" pitchFamily="2" charset="-122"/>
                  <a:ea typeface="华文楷体" panose="02010600040101010101" pitchFamily="2" charset="-122"/>
                </a:rPr>
                <a:t>动脉圆锥</a:t>
              </a:r>
            </a:p>
          </p:txBody>
        </p:sp>
      </p:grpSp>
    </p:spTree>
    <p:extLst>
      <p:ext uri="{BB962C8B-B14F-4D97-AF65-F5344CB8AC3E}">
        <p14:creationId xmlns:p14="http://schemas.microsoft.com/office/powerpoint/2010/main" val="4884956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856B599-2817-4559-9370-C84B746F1B28}"/>
              </a:ext>
            </a:extLst>
          </p:cNvPr>
          <p:cNvPicPr>
            <a:picLocks noChangeAspect="1"/>
          </p:cNvPicPr>
          <p:nvPr/>
        </p:nvPicPr>
        <p:blipFill rotWithShape="1">
          <a:blip r:embed="rId3"/>
          <a:srcRect l="11019" t="19496" r="30711" b="30902"/>
          <a:stretch/>
        </p:blipFill>
        <p:spPr>
          <a:xfrm>
            <a:off x="3923928" y="322048"/>
            <a:ext cx="3919117" cy="2224364"/>
          </a:xfrm>
          <a:prstGeom prst="rect">
            <a:avLst/>
          </a:prstGeom>
        </p:spPr>
      </p:pic>
      <p:sp>
        <p:nvSpPr>
          <p:cNvPr id="3076" name="内容占位符 4"/>
          <p:cNvSpPr>
            <a:spLocks noGrp="1"/>
          </p:cNvSpPr>
          <p:nvPr>
            <p:ph idx="4294967295"/>
          </p:nvPr>
        </p:nvSpPr>
        <p:spPr>
          <a:xfrm>
            <a:off x="323528" y="1120265"/>
            <a:ext cx="7992888" cy="5040560"/>
          </a:xfrm>
        </p:spPr>
        <p:txBody>
          <a:bodyPr>
            <a:normAutofit/>
          </a:bodyPr>
          <a:lstStyle/>
          <a:p>
            <a:pPr algn="just" eaLnBrk="1" hangingPunct="1"/>
            <a:r>
              <a:rPr lang="zh-CN" altLang="en-US" sz="2600" b="1" dirty="0">
                <a:solidFill>
                  <a:srgbClr val="000099"/>
                </a:solidFill>
              </a:rPr>
              <a:t>离体蛙心的制备：</a:t>
            </a:r>
            <a:endParaRPr lang="en-US" altLang="zh-CN" sz="2600" b="1" dirty="0">
              <a:solidFill>
                <a:srgbClr val="000099"/>
              </a:solidFill>
            </a:endParaRPr>
          </a:p>
          <a:p>
            <a:pPr algn="just" eaLnBrk="1" hangingPunct="1"/>
            <a:endParaRPr lang="en-US" altLang="zh-CN" sz="2400" b="1" dirty="0">
              <a:solidFill>
                <a:schemeClr val="tx1"/>
              </a:solidFill>
            </a:endParaRPr>
          </a:p>
          <a:p>
            <a:pPr algn="just" eaLnBrk="1" hangingPunct="1"/>
            <a:endParaRPr lang="en-US" altLang="zh-CN" sz="2400" b="1" dirty="0">
              <a:solidFill>
                <a:schemeClr val="tx1"/>
              </a:solidFill>
            </a:endParaRPr>
          </a:p>
          <a:p>
            <a:pPr marL="342900" lvl="1" indent="-342900" algn="just" eaLnBrk="1" hangingPunct="1">
              <a:buFont typeface="Arial" charset="0"/>
              <a:buChar char="•"/>
            </a:pPr>
            <a:r>
              <a:rPr lang="zh-CN" altLang="en-US" sz="2400" b="1" dirty="0">
                <a:solidFill>
                  <a:srgbClr val="0000CC"/>
                </a:solidFill>
              </a:rPr>
              <a:t>血管结扎</a:t>
            </a:r>
            <a:r>
              <a:rPr lang="zh-CN" altLang="en-US" sz="2400" b="1" dirty="0">
                <a:solidFill>
                  <a:schemeClr val="tx1"/>
                </a:solidFill>
              </a:rPr>
              <a:t>：</a:t>
            </a:r>
          </a:p>
          <a:p>
            <a:pPr marL="342900" lvl="1" indent="-342900" algn="just" eaLnBrk="1" hangingPunct="1"/>
            <a:r>
              <a:rPr lang="zh-CN" altLang="en-US" sz="2400" b="1" dirty="0">
                <a:solidFill>
                  <a:schemeClr val="tx1"/>
                </a:solidFill>
              </a:rPr>
              <a:t>结扎右主动脉：在右主动脉下穿过两根线，分别结扎，中间剪断。</a:t>
            </a:r>
            <a:r>
              <a:rPr lang="zh-CN" altLang="en-US" sz="2400" b="1" dirty="0">
                <a:solidFill>
                  <a:schemeClr val="tx1"/>
                </a:solidFill>
                <a:latin typeface="宋体" charset="-122"/>
              </a:rPr>
              <a:t>① ②</a:t>
            </a:r>
            <a:endParaRPr lang="en-US" altLang="zh-CN" sz="2400" b="1" dirty="0">
              <a:solidFill>
                <a:schemeClr val="tx1"/>
              </a:solidFill>
            </a:endParaRPr>
          </a:p>
          <a:p>
            <a:pPr marL="342900" lvl="1" indent="-342900" algn="just" eaLnBrk="1" hangingPunct="1"/>
            <a:r>
              <a:rPr lang="zh-CN" altLang="en-US" sz="2400" b="1" dirty="0">
                <a:solidFill>
                  <a:schemeClr val="tx1"/>
                </a:solidFill>
              </a:rPr>
              <a:t>总结扎线：左右肝静脉和左右肺静脉之间穿双线，其中一条线的一端自左主动脉下方，向动物胸腔左上方穿出，与另一端在动物胸腔左上方</a:t>
            </a:r>
            <a:r>
              <a:rPr lang="zh-CN" altLang="en-US" sz="2400" b="1" dirty="0">
                <a:solidFill>
                  <a:srgbClr val="000099"/>
                </a:solidFill>
              </a:rPr>
              <a:t>打一个松结</a:t>
            </a:r>
            <a:r>
              <a:rPr lang="zh-CN" altLang="en-US" sz="2400" b="1" dirty="0">
                <a:solidFill>
                  <a:schemeClr val="tx1"/>
                </a:solidFill>
              </a:rPr>
              <a:t>，将心室拉至胸腔右下侧，当心房收缩上提时于胸腔左上侧位置结扎。将</a:t>
            </a:r>
            <a:r>
              <a:rPr lang="zh-CN" altLang="en-US" sz="2400" b="1" dirty="0">
                <a:solidFill>
                  <a:srgbClr val="7030A0"/>
                </a:solidFill>
              </a:rPr>
              <a:t>两侧前腔静脉、左右肺静脉</a:t>
            </a:r>
            <a:r>
              <a:rPr lang="zh-CN" altLang="en-US" sz="2400" b="1" dirty="0">
                <a:solidFill>
                  <a:schemeClr val="tx1"/>
                </a:solidFill>
              </a:rPr>
              <a:t>结扎在内，从结扎线以外剪断。</a:t>
            </a:r>
            <a:r>
              <a:rPr lang="zh-CN" altLang="en-US" sz="2400" b="1" dirty="0">
                <a:solidFill>
                  <a:srgbClr val="FF0000"/>
                </a:solidFill>
              </a:rPr>
              <a:t>注意远离静脉窦。 </a:t>
            </a:r>
            <a:r>
              <a:rPr lang="zh-CN" altLang="en-US" sz="2400" b="1" dirty="0">
                <a:solidFill>
                  <a:schemeClr val="tx1"/>
                </a:solidFill>
              </a:rPr>
              <a:t>③</a:t>
            </a:r>
            <a:endParaRPr lang="zh-CN" altLang="en-US" sz="2400" dirty="0">
              <a:solidFill>
                <a:schemeClr val="tx1"/>
              </a:solidFill>
            </a:endParaRPr>
          </a:p>
        </p:txBody>
      </p:sp>
      <p:grpSp>
        <p:nvGrpSpPr>
          <p:cNvPr id="10" name="组合 9">
            <a:extLst>
              <a:ext uri="{FF2B5EF4-FFF2-40B4-BE49-F238E27FC236}">
                <a16:creationId xmlns:a16="http://schemas.microsoft.com/office/drawing/2014/main" id="{3BEC988C-55AE-4999-8347-72C1CF800EC6}"/>
              </a:ext>
            </a:extLst>
          </p:cNvPr>
          <p:cNvGrpSpPr/>
          <p:nvPr/>
        </p:nvGrpSpPr>
        <p:grpSpPr>
          <a:xfrm>
            <a:off x="5434719" y="1034403"/>
            <a:ext cx="176078" cy="215924"/>
            <a:chOff x="5434719" y="1034403"/>
            <a:chExt cx="176078" cy="215924"/>
          </a:xfrm>
        </p:grpSpPr>
        <p:cxnSp>
          <p:nvCxnSpPr>
            <p:cNvPr id="4" name="直接连接符 3">
              <a:extLst>
                <a:ext uri="{FF2B5EF4-FFF2-40B4-BE49-F238E27FC236}">
                  <a16:creationId xmlns:a16="http://schemas.microsoft.com/office/drawing/2014/main" id="{26A9D30A-1163-491D-BBA4-20B6994C7544}"/>
                </a:ext>
              </a:extLst>
            </p:cNvPr>
            <p:cNvCxnSpPr/>
            <p:nvPr/>
          </p:nvCxnSpPr>
          <p:spPr>
            <a:xfrm flipH="1">
              <a:off x="5538789" y="1101832"/>
              <a:ext cx="72008" cy="14849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871B78E6-C743-41F8-85D2-5417C9F60A69}"/>
                </a:ext>
              </a:extLst>
            </p:cNvPr>
            <p:cNvCxnSpPr/>
            <p:nvPr/>
          </p:nvCxnSpPr>
          <p:spPr>
            <a:xfrm flipH="1">
              <a:off x="5434719" y="1034403"/>
              <a:ext cx="72008" cy="148495"/>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6" name="组合 15">
            <a:extLst>
              <a:ext uri="{FF2B5EF4-FFF2-40B4-BE49-F238E27FC236}">
                <a16:creationId xmlns:a16="http://schemas.microsoft.com/office/drawing/2014/main" id="{51450ED7-AAF2-4A64-A988-44375FB6F691}"/>
              </a:ext>
            </a:extLst>
          </p:cNvPr>
          <p:cNvGrpSpPr/>
          <p:nvPr/>
        </p:nvGrpSpPr>
        <p:grpSpPr>
          <a:xfrm>
            <a:off x="5434719" y="962067"/>
            <a:ext cx="176078" cy="322879"/>
            <a:chOff x="5434719" y="962067"/>
            <a:chExt cx="176078" cy="322879"/>
          </a:xfrm>
        </p:grpSpPr>
        <p:cxnSp>
          <p:nvCxnSpPr>
            <p:cNvPr id="12" name="直接连接符 11">
              <a:extLst>
                <a:ext uri="{FF2B5EF4-FFF2-40B4-BE49-F238E27FC236}">
                  <a16:creationId xmlns:a16="http://schemas.microsoft.com/office/drawing/2014/main" id="{91EA5373-CA1E-4FB6-AF63-3B22E6A398D4}"/>
                </a:ext>
              </a:extLst>
            </p:cNvPr>
            <p:cNvCxnSpPr/>
            <p:nvPr/>
          </p:nvCxnSpPr>
          <p:spPr>
            <a:xfrm flipH="1">
              <a:off x="5434719" y="980728"/>
              <a:ext cx="176078" cy="288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341424FC-BD92-4DF6-9CA1-67B8039CDF86}"/>
                </a:ext>
              </a:extLst>
            </p:cNvPr>
            <p:cNvCxnSpPr>
              <a:cxnSpLocks/>
            </p:cNvCxnSpPr>
            <p:nvPr/>
          </p:nvCxnSpPr>
          <p:spPr>
            <a:xfrm flipH="1">
              <a:off x="5485193" y="962067"/>
              <a:ext cx="83859" cy="322879"/>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594A57E5-158A-42CC-8621-82F9DD365E0D}"/>
              </a:ext>
            </a:extLst>
          </p:cNvPr>
          <p:cNvGrpSpPr/>
          <p:nvPr/>
        </p:nvGrpSpPr>
        <p:grpSpPr>
          <a:xfrm>
            <a:off x="5468115" y="1038420"/>
            <a:ext cx="1122276" cy="709658"/>
            <a:chOff x="5468115" y="1038420"/>
            <a:chExt cx="1122276" cy="709658"/>
          </a:xfrm>
        </p:grpSpPr>
        <p:grpSp>
          <p:nvGrpSpPr>
            <p:cNvPr id="2" name="组合 1">
              <a:extLst>
                <a:ext uri="{FF2B5EF4-FFF2-40B4-BE49-F238E27FC236}">
                  <a16:creationId xmlns:a16="http://schemas.microsoft.com/office/drawing/2014/main" id="{BA997C1F-EC2C-4849-B5C0-52CF8AD1E713}"/>
                </a:ext>
              </a:extLst>
            </p:cNvPr>
            <p:cNvGrpSpPr/>
            <p:nvPr/>
          </p:nvGrpSpPr>
          <p:grpSpPr>
            <a:xfrm>
              <a:off x="5468115" y="1038420"/>
              <a:ext cx="1122276" cy="709658"/>
              <a:chOff x="5468115" y="1038420"/>
              <a:chExt cx="1122276" cy="709658"/>
            </a:xfrm>
          </p:grpSpPr>
          <p:sp>
            <p:nvSpPr>
              <p:cNvPr id="7" name="任意多边形: 形状 6">
                <a:extLst>
                  <a:ext uri="{FF2B5EF4-FFF2-40B4-BE49-F238E27FC236}">
                    <a16:creationId xmlns:a16="http://schemas.microsoft.com/office/drawing/2014/main" id="{74861723-98BF-47E2-A4BC-183665B4C2E6}"/>
                  </a:ext>
                </a:extLst>
              </p:cNvPr>
              <p:cNvSpPr/>
              <p:nvPr/>
            </p:nvSpPr>
            <p:spPr>
              <a:xfrm>
                <a:off x="6196967" y="1120265"/>
                <a:ext cx="393424" cy="38019"/>
              </a:xfrm>
              <a:custGeom>
                <a:avLst/>
                <a:gdLst>
                  <a:gd name="connsiteX0" fmla="*/ 0 w 494414"/>
                  <a:gd name="connsiteY0" fmla="*/ 37367 h 49319"/>
                  <a:gd name="connsiteX1" fmla="*/ 138224 w 494414"/>
                  <a:gd name="connsiteY1" fmla="*/ 48000 h 49319"/>
                  <a:gd name="connsiteX2" fmla="*/ 265814 w 494414"/>
                  <a:gd name="connsiteY2" fmla="*/ 10786 h 49319"/>
                  <a:gd name="connsiteX3" fmla="*/ 409354 w 494414"/>
                  <a:gd name="connsiteY3" fmla="*/ 153 h 49319"/>
                  <a:gd name="connsiteX4" fmla="*/ 494414 w 494414"/>
                  <a:gd name="connsiteY4" fmla="*/ 5469 h 49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414" h="49319">
                    <a:moveTo>
                      <a:pt x="0" y="37367"/>
                    </a:moveTo>
                    <a:cubicBezTo>
                      <a:pt x="46961" y="44898"/>
                      <a:pt x="93922" y="52430"/>
                      <a:pt x="138224" y="48000"/>
                    </a:cubicBezTo>
                    <a:cubicBezTo>
                      <a:pt x="182526" y="43570"/>
                      <a:pt x="220626" y="18760"/>
                      <a:pt x="265814" y="10786"/>
                    </a:cubicBezTo>
                    <a:cubicBezTo>
                      <a:pt x="311002" y="2811"/>
                      <a:pt x="371254" y="1039"/>
                      <a:pt x="409354" y="153"/>
                    </a:cubicBezTo>
                    <a:cubicBezTo>
                      <a:pt x="447454" y="-733"/>
                      <a:pt x="470934" y="2368"/>
                      <a:pt x="494414" y="5469"/>
                    </a:cubicBezTo>
                  </a:path>
                </a:pathLst>
              </a:custGeom>
              <a:noFill/>
              <a:ln w="19050" cmpd="sng">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69618102-1313-47B6-A032-F0B39539EFF6}"/>
                  </a:ext>
                </a:extLst>
              </p:cNvPr>
              <p:cNvSpPr/>
              <p:nvPr/>
            </p:nvSpPr>
            <p:spPr>
              <a:xfrm>
                <a:off x="5468115" y="1120383"/>
                <a:ext cx="592722" cy="627695"/>
              </a:xfrm>
              <a:custGeom>
                <a:avLst/>
                <a:gdLst>
                  <a:gd name="connsiteX0" fmla="*/ 744871 w 744871"/>
                  <a:gd name="connsiteY0" fmla="*/ 0 h 877186"/>
                  <a:gd name="connsiteX1" fmla="*/ 431211 w 744871"/>
                  <a:gd name="connsiteY1" fmla="*/ 127590 h 877186"/>
                  <a:gd name="connsiteX2" fmla="*/ 191978 w 744871"/>
                  <a:gd name="connsiteY2" fmla="*/ 271130 h 877186"/>
                  <a:gd name="connsiteX3" fmla="*/ 21857 w 744871"/>
                  <a:gd name="connsiteY3" fmla="*/ 409353 h 877186"/>
                  <a:gd name="connsiteX4" fmla="*/ 592 w 744871"/>
                  <a:gd name="connsiteY4" fmla="*/ 526311 h 877186"/>
                  <a:gd name="connsiteX5" fmla="*/ 5908 w 744871"/>
                  <a:gd name="connsiteY5" fmla="*/ 595423 h 877186"/>
                  <a:gd name="connsiteX6" fmla="*/ 5908 w 744871"/>
                  <a:gd name="connsiteY6" fmla="*/ 733646 h 877186"/>
                  <a:gd name="connsiteX7" fmla="*/ 53755 w 744871"/>
                  <a:gd name="connsiteY7" fmla="*/ 818707 h 877186"/>
                  <a:gd name="connsiteX8" fmla="*/ 96285 w 744871"/>
                  <a:gd name="connsiteY8" fmla="*/ 855920 h 877186"/>
                  <a:gd name="connsiteX9" fmla="*/ 223876 w 744871"/>
                  <a:gd name="connsiteY9" fmla="*/ 877186 h 877186"/>
                  <a:gd name="connsiteX10" fmla="*/ 245141 w 744871"/>
                  <a:gd name="connsiteY10" fmla="*/ 855920 h 877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4871" h="877186">
                    <a:moveTo>
                      <a:pt x="744871" y="0"/>
                    </a:moveTo>
                    <a:cubicBezTo>
                      <a:pt x="634115" y="41201"/>
                      <a:pt x="523360" y="82402"/>
                      <a:pt x="431211" y="127590"/>
                    </a:cubicBezTo>
                    <a:cubicBezTo>
                      <a:pt x="339062" y="172778"/>
                      <a:pt x="260204" y="224170"/>
                      <a:pt x="191978" y="271130"/>
                    </a:cubicBezTo>
                    <a:cubicBezTo>
                      <a:pt x="123752" y="318091"/>
                      <a:pt x="53755" y="366823"/>
                      <a:pt x="21857" y="409353"/>
                    </a:cubicBezTo>
                    <a:cubicBezTo>
                      <a:pt x="-10041" y="451883"/>
                      <a:pt x="3250" y="495299"/>
                      <a:pt x="592" y="526311"/>
                    </a:cubicBezTo>
                    <a:cubicBezTo>
                      <a:pt x="-2066" y="557323"/>
                      <a:pt x="5022" y="560867"/>
                      <a:pt x="5908" y="595423"/>
                    </a:cubicBezTo>
                    <a:cubicBezTo>
                      <a:pt x="6794" y="629979"/>
                      <a:pt x="-2066" y="696432"/>
                      <a:pt x="5908" y="733646"/>
                    </a:cubicBezTo>
                    <a:cubicBezTo>
                      <a:pt x="13882" y="770860"/>
                      <a:pt x="38692" y="798328"/>
                      <a:pt x="53755" y="818707"/>
                    </a:cubicBezTo>
                    <a:cubicBezTo>
                      <a:pt x="68818" y="839086"/>
                      <a:pt x="67931" y="846174"/>
                      <a:pt x="96285" y="855920"/>
                    </a:cubicBezTo>
                    <a:cubicBezTo>
                      <a:pt x="124638" y="865667"/>
                      <a:pt x="199067" y="877186"/>
                      <a:pt x="223876" y="877186"/>
                    </a:cubicBezTo>
                    <a:cubicBezTo>
                      <a:pt x="248685" y="877186"/>
                      <a:pt x="246913" y="866553"/>
                      <a:pt x="245141" y="855920"/>
                    </a:cubicBezTo>
                  </a:path>
                </a:pathLst>
              </a:custGeom>
              <a:noFill/>
              <a:ln w="19050" cmpd="sng">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1418A51C-B928-4131-A1DC-4184AF156435}"/>
                  </a:ext>
                </a:extLst>
              </p:cNvPr>
              <p:cNvSpPr/>
              <p:nvPr/>
            </p:nvSpPr>
            <p:spPr>
              <a:xfrm>
                <a:off x="6060835" y="1038420"/>
                <a:ext cx="395729" cy="672098"/>
              </a:xfrm>
              <a:custGeom>
                <a:avLst/>
                <a:gdLst>
                  <a:gd name="connsiteX0" fmla="*/ 0 w 536944"/>
                  <a:gd name="connsiteY0" fmla="*/ 871869 h 871869"/>
                  <a:gd name="connsiteX1" fmla="*/ 95693 w 536944"/>
                  <a:gd name="connsiteY1" fmla="*/ 850604 h 871869"/>
                  <a:gd name="connsiteX2" fmla="*/ 164805 w 536944"/>
                  <a:gd name="connsiteY2" fmla="*/ 797441 h 871869"/>
                  <a:gd name="connsiteX3" fmla="*/ 191386 w 536944"/>
                  <a:gd name="connsiteY3" fmla="*/ 760227 h 871869"/>
                  <a:gd name="connsiteX4" fmla="*/ 233916 w 536944"/>
                  <a:gd name="connsiteY4" fmla="*/ 600739 h 871869"/>
                  <a:gd name="connsiteX5" fmla="*/ 281763 w 536944"/>
                  <a:gd name="connsiteY5" fmla="*/ 324293 h 871869"/>
                  <a:gd name="connsiteX6" fmla="*/ 303028 w 536944"/>
                  <a:gd name="connsiteY6" fmla="*/ 233916 h 871869"/>
                  <a:gd name="connsiteX7" fmla="*/ 329609 w 536944"/>
                  <a:gd name="connsiteY7" fmla="*/ 196702 h 871869"/>
                  <a:gd name="connsiteX8" fmla="*/ 473149 w 536944"/>
                  <a:gd name="connsiteY8" fmla="*/ 42530 h 871869"/>
                  <a:gd name="connsiteX9" fmla="*/ 536944 w 536944"/>
                  <a:gd name="connsiteY9" fmla="*/ 0 h 871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944" h="871869">
                    <a:moveTo>
                      <a:pt x="0" y="871869"/>
                    </a:moveTo>
                    <a:cubicBezTo>
                      <a:pt x="34113" y="867439"/>
                      <a:pt x="68226" y="863009"/>
                      <a:pt x="95693" y="850604"/>
                    </a:cubicBezTo>
                    <a:cubicBezTo>
                      <a:pt x="123160" y="838199"/>
                      <a:pt x="148856" y="812504"/>
                      <a:pt x="164805" y="797441"/>
                    </a:cubicBezTo>
                    <a:cubicBezTo>
                      <a:pt x="180754" y="782378"/>
                      <a:pt x="179868" y="793011"/>
                      <a:pt x="191386" y="760227"/>
                    </a:cubicBezTo>
                    <a:cubicBezTo>
                      <a:pt x="202904" y="727443"/>
                      <a:pt x="218853" y="673395"/>
                      <a:pt x="233916" y="600739"/>
                    </a:cubicBezTo>
                    <a:cubicBezTo>
                      <a:pt x="248979" y="528083"/>
                      <a:pt x="270244" y="385430"/>
                      <a:pt x="281763" y="324293"/>
                    </a:cubicBezTo>
                    <a:cubicBezTo>
                      <a:pt x="293282" y="263156"/>
                      <a:pt x="295054" y="255181"/>
                      <a:pt x="303028" y="233916"/>
                    </a:cubicBezTo>
                    <a:cubicBezTo>
                      <a:pt x="311002" y="212651"/>
                      <a:pt x="301256" y="228600"/>
                      <a:pt x="329609" y="196702"/>
                    </a:cubicBezTo>
                    <a:cubicBezTo>
                      <a:pt x="357963" y="164804"/>
                      <a:pt x="438593" y="75313"/>
                      <a:pt x="473149" y="42530"/>
                    </a:cubicBezTo>
                    <a:cubicBezTo>
                      <a:pt x="507705" y="9747"/>
                      <a:pt x="522324" y="4873"/>
                      <a:pt x="536944" y="0"/>
                    </a:cubicBezTo>
                  </a:path>
                </a:pathLst>
              </a:custGeom>
              <a:noFill/>
              <a:ln w="19050" cmpd="sng">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9" name="直接连接符 18">
              <a:extLst>
                <a:ext uri="{FF2B5EF4-FFF2-40B4-BE49-F238E27FC236}">
                  <a16:creationId xmlns:a16="http://schemas.microsoft.com/office/drawing/2014/main" id="{41E19ED3-D277-404A-BF99-1B98921C0F86}"/>
                </a:ext>
              </a:extLst>
            </p:cNvPr>
            <p:cNvCxnSpPr/>
            <p:nvPr/>
          </p:nvCxnSpPr>
          <p:spPr>
            <a:xfrm>
              <a:off x="6300192" y="1101832"/>
              <a:ext cx="72008" cy="81066"/>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3" name="椭圆 2">
            <a:extLst>
              <a:ext uri="{FF2B5EF4-FFF2-40B4-BE49-F238E27FC236}">
                <a16:creationId xmlns:a16="http://schemas.microsoft.com/office/drawing/2014/main" id="{68DBF347-B3AE-802D-7088-31A310910A21}"/>
              </a:ext>
            </a:extLst>
          </p:cNvPr>
          <p:cNvSpPr/>
          <p:nvPr/>
        </p:nvSpPr>
        <p:spPr>
          <a:xfrm>
            <a:off x="5657893" y="1024088"/>
            <a:ext cx="320438" cy="252942"/>
          </a:xfrm>
          <a:prstGeom prst="ellipse">
            <a:avLst/>
          </a:prstGeom>
          <a:solidFill>
            <a:srgbClr val="C0D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29019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D950E688-7748-46C3-A26F-1540B4EF6221}"/>
              </a:ext>
            </a:extLst>
          </p:cNvPr>
          <p:cNvPicPr>
            <a:picLocks noChangeAspect="1"/>
          </p:cNvPicPr>
          <p:nvPr/>
        </p:nvPicPr>
        <p:blipFill rotWithShape="1">
          <a:blip r:embed="rId3"/>
          <a:srcRect l="11019" t="19496" r="31105" b="30902"/>
          <a:stretch/>
        </p:blipFill>
        <p:spPr>
          <a:xfrm>
            <a:off x="3715295" y="176965"/>
            <a:ext cx="3940206" cy="2251546"/>
          </a:xfrm>
          <a:prstGeom prst="rect">
            <a:avLst/>
          </a:prstGeom>
        </p:spPr>
      </p:pic>
      <p:sp>
        <p:nvSpPr>
          <p:cNvPr id="4101" name="内容占位符 2"/>
          <p:cNvSpPr>
            <a:spLocks noGrp="1"/>
          </p:cNvSpPr>
          <p:nvPr>
            <p:ph idx="4294967295"/>
          </p:nvPr>
        </p:nvSpPr>
        <p:spPr>
          <a:xfrm>
            <a:off x="318570" y="764704"/>
            <a:ext cx="8141862" cy="5588215"/>
          </a:xfrm>
        </p:spPr>
        <p:txBody>
          <a:bodyPr>
            <a:normAutofit/>
          </a:bodyPr>
          <a:lstStyle/>
          <a:p>
            <a:pPr algn="just" eaLnBrk="1" hangingPunct="1"/>
            <a:r>
              <a:rPr lang="zh-CN" altLang="en-US" sz="2400" b="1" dirty="0">
                <a:solidFill>
                  <a:srgbClr val="000099"/>
                </a:solidFill>
              </a:rPr>
              <a:t>离体蛙心的制备：</a:t>
            </a:r>
            <a:endParaRPr lang="en-US" altLang="zh-CN" sz="2400" b="1" dirty="0">
              <a:solidFill>
                <a:srgbClr val="000099"/>
              </a:solidFill>
            </a:endParaRPr>
          </a:p>
          <a:p>
            <a:pPr algn="just" eaLnBrk="1" hangingPunct="1"/>
            <a:endParaRPr lang="en-US" altLang="zh-CN" sz="2400" b="1" dirty="0"/>
          </a:p>
          <a:p>
            <a:pPr algn="just" eaLnBrk="1" hangingPunct="1"/>
            <a:endParaRPr lang="en-US" altLang="zh-CN" sz="2400" b="1" dirty="0"/>
          </a:p>
          <a:p>
            <a:pPr marL="342900" lvl="1" indent="-342900" algn="just" eaLnBrk="1" hangingPunct="1">
              <a:buFont typeface="Arial" charset="0"/>
              <a:buChar char="•"/>
            </a:pPr>
            <a:r>
              <a:rPr lang="zh-CN" altLang="en-US" sz="2400" b="1" dirty="0">
                <a:solidFill>
                  <a:srgbClr val="0000CC"/>
                </a:solidFill>
              </a:rPr>
              <a:t>插管</a:t>
            </a:r>
            <a:r>
              <a:rPr lang="zh-CN" altLang="en-US" sz="2400" b="1" dirty="0"/>
              <a:t>：</a:t>
            </a:r>
          </a:p>
          <a:p>
            <a:pPr marL="342900" lvl="1" indent="-342900" algn="just" eaLnBrk="1" hangingPunct="1"/>
            <a:r>
              <a:rPr lang="zh-CN" altLang="en-US" sz="2300" b="1" dirty="0">
                <a:solidFill>
                  <a:srgbClr val="7030A0"/>
                </a:solidFill>
              </a:rPr>
              <a:t>左肝静脉插管</a:t>
            </a:r>
            <a:r>
              <a:rPr lang="zh-CN" altLang="en-US" sz="2300" b="1" dirty="0"/>
              <a:t>：</a:t>
            </a:r>
            <a:r>
              <a:rPr lang="zh-CN" altLang="en-US" sz="2300" b="1" dirty="0">
                <a:solidFill>
                  <a:schemeClr val="tx1"/>
                </a:solidFill>
              </a:rPr>
              <a:t>在左右肝静脉和后腔静脉下穿线（与总结扎线同时穿入），</a:t>
            </a:r>
            <a:r>
              <a:rPr lang="zh-CN" altLang="en-US" sz="2300" b="1" dirty="0">
                <a:solidFill>
                  <a:srgbClr val="000099"/>
                </a:solidFill>
              </a:rPr>
              <a:t>打一个松结</a:t>
            </a:r>
            <a:r>
              <a:rPr lang="zh-CN" altLang="en-US" sz="2300" b="1" dirty="0">
                <a:solidFill>
                  <a:schemeClr val="tx1"/>
                </a:solidFill>
              </a:rPr>
              <a:t>，在左肝静脉远心端沿向心方向剪开一个楔形切口（大小约为管径的</a:t>
            </a:r>
            <a:r>
              <a:rPr lang="en-US" altLang="zh-CN" sz="2300" b="1" dirty="0">
                <a:solidFill>
                  <a:schemeClr val="tx1"/>
                </a:solidFill>
              </a:rPr>
              <a:t>1/2</a:t>
            </a:r>
            <a:r>
              <a:rPr lang="zh-CN" altLang="en-US" sz="2300" b="1" dirty="0">
                <a:solidFill>
                  <a:schemeClr val="tx1"/>
                </a:solidFill>
              </a:rPr>
              <a:t>），将装满灌流液的静脉插管（粗管）插入左肝静脉，见蛙心膨胀变白后结扎线扣。</a:t>
            </a:r>
            <a:r>
              <a:rPr lang="zh-CN" altLang="en-US" sz="2300" b="1" dirty="0">
                <a:solidFill>
                  <a:srgbClr val="0000CC"/>
                </a:solidFill>
              </a:rPr>
              <a:t>用灌流液将心脏内血液完全洗出</a:t>
            </a:r>
            <a:r>
              <a:rPr lang="zh-CN" altLang="en-US" sz="2300" b="1" dirty="0">
                <a:solidFill>
                  <a:schemeClr val="tx1"/>
                </a:solidFill>
              </a:rPr>
              <a:t>。</a:t>
            </a:r>
            <a:r>
              <a:rPr lang="zh-CN" altLang="en-US" sz="2300" b="1" dirty="0">
                <a:solidFill>
                  <a:schemeClr val="tx1"/>
                </a:solidFill>
                <a:latin typeface="宋体" charset="-122"/>
              </a:rPr>
              <a:t>④</a:t>
            </a:r>
            <a:endParaRPr lang="en-US" altLang="zh-CN" sz="2300" b="1" dirty="0">
              <a:solidFill>
                <a:schemeClr val="tx1"/>
              </a:solidFill>
              <a:latin typeface="宋体" charset="-122"/>
            </a:endParaRPr>
          </a:p>
          <a:p>
            <a:pPr marL="342900" lvl="1" indent="-342900" algn="just" eaLnBrk="1" hangingPunct="1"/>
            <a:r>
              <a:rPr lang="zh-CN" altLang="en-US" sz="2300" b="1" dirty="0">
                <a:solidFill>
                  <a:srgbClr val="7030A0"/>
                </a:solidFill>
              </a:rPr>
              <a:t>左主动脉插管</a:t>
            </a:r>
            <a:r>
              <a:rPr lang="zh-CN" altLang="en-US" sz="2300" b="1" dirty="0">
                <a:solidFill>
                  <a:schemeClr val="tx1"/>
                </a:solidFill>
              </a:rPr>
              <a:t>：在左主动脉弓下穿双线，远心端结扎固定，近心端线先</a:t>
            </a:r>
            <a:r>
              <a:rPr lang="zh-CN" altLang="en-US" sz="2300" b="1" dirty="0">
                <a:solidFill>
                  <a:srgbClr val="000099"/>
                </a:solidFill>
              </a:rPr>
              <a:t>打一个松结</a:t>
            </a:r>
            <a:r>
              <a:rPr lang="zh-CN" altLang="en-US" sz="2300" b="1" dirty="0">
                <a:solidFill>
                  <a:schemeClr val="tx1"/>
                </a:solidFill>
              </a:rPr>
              <a:t>，在动脉管壁远心端两线</a:t>
            </a:r>
            <a:r>
              <a:rPr lang="zh-CN" altLang="en-US" sz="2300" b="1" dirty="0" smtClean="0">
                <a:solidFill>
                  <a:schemeClr val="tx1"/>
                </a:solidFill>
              </a:rPr>
              <a:t>之间沿向心方向剪</a:t>
            </a:r>
            <a:r>
              <a:rPr lang="zh-CN" altLang="en-US" sz="2300" b="1" dirty="0">
                <a:solidFill>
                  <a:schemeClr val="tx1"/>
                </a:solidFill>
              </a:rPr>
              <a:t>一个楔形切口（大小约为管径的</a:t>
            </a:r>
            <a:r>
              <a:rPr lang="en-US" altLang="zh-CN" sz="2300" b="1" dirty="0">
                <a:solidFill>
                  <a:schemeClr val="tx1"/>
                </a:solidFill>
              </a:rPr>
              <a:t>1/2</a:t>
            </a:r>
            <a:r>
              <a:rPr lang="zh-CN" altLang="en-US" sz="2300" b="1" dirty="0">
                <a:solidFill>
                  <a:schemeClr val="tx1"/>
                </a:solidFill>
              </a:rPr>
              <a:t>），插入动脉插管（细管），见有灌流液流出后结扎线扣，并</a:t>
            </a:r>
            <a:r>
              <a:rPr lang="zh-CN" altLang="en-US" sz="2300" b="1" dirty="0">
                <a:solidFill>
                  <a:srgbClr val="0000CC"/>
                </a:solidFill>
              </a:rPr>
              <a:t>固定于插管侧面的突起</a:t>
            </a:r>
            <a:r>
              <a:rPr lang="zh-CN" altLang="en-US" sz="2300" b="1" dirty="0">
                <a:solidFill>
                  <a:schemeClr val="tx1"/>
                </a:solidFill>
              </a:rPr>
              <a:t>上。</a:t>
            </a:r>
            <a:r>
              <a:rPr lang="zh-CN" altLang="en-US" sz="2300" b="1" dirty="0">
                <a:solidFill>
                  <a:srgbClr val="FF0000"/>
                </a:solidFill>
              </a:rPr>
              <a:t>注意动脉插管勿插入主动脉圆锥。</a:t>
            </a:r>
            <a:r>
              <a:rPr lang="zh-CN" altLang="en-US" sz="2300" b="1" dirty="0"/>
              <a:t>⑤</a:t>
            </a:r>
            <a:r>
              <a:rPr lang="zh-CN" altLang="en-US" sz="2300" b="1" dirty="0">
                <a:latin typeface="宋体" panose="02010600030101010101" pitchFamily="2" charset="-122"/>
                <a:ea typeface="宋体" panose="02010600030101010101" pitchFamily="2" charset="-122"/>
              </a:rPr>
              <a:t>⑥</a:t>
            </a:r>
            <a:endParaRPr lang="zh-CN" altLang="en-US" sz="2400" dirty="0"/>
          </a:p>
        </p:txBody>
      </p:sp>
      <p:sp>
        <p:nvSpPr>
          <p:cNvPr id="4102" name="Text Box 5"/>
          <p:cNvSpPr txBox="1">
            <a:spLocks noChangeArrowheads="1"/>
          </p:cNvSpPr>
          <p:nvPr/>
        </p:nvSpPr>
        <p:spPr bwMode="auto">
          <a:xfrm>
            <a:off x="7819901" y="476672"/>
            <a:ext cx="492443" cy="1865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000" b="1" dirty="0">
                <a:latin typeface="黑体" panose="02010609060101010101" pitchFamily="49" charset="-122"/>
                <a:ea typeface="黑体" panose="02010609060101010101" pitchFamily="49" charset="-122"/>
              </a:rPr>
              <a:t>蟾蜍心脏示意图</a:t>
            </a:r>
          </a:p>
        </p:txBody>
      </p:sp>
      <p:grpSp>
        <p:nvGrpSpPr>
          <p:cNvPr id="8" name="组合 7">
            <a:extLst>
              <a:ext uri="{FF2B5EF4-FFF2-40B4-BE49-F238E27FC236}">
                <a16:creationId xmlns:a16="http://schemas.microsoft.com/office/drawing/2014/main" id="{2F67FA05-0D49-4B74-95FE-8F3982351C09}"/>
              </a:ext>
            </a:extLst>
          </p:cNvPr>
          <p:cNvGrpSpPr/>
          <p:nvPr/>
        </p:nvGrpSpPr>
        <p:grpSpPr>
          <a:xfrm>
            <a:off x="5613390" y="902911"/>
            <a:ext cx="176078" cy="215924"/>
            <a:chOff x="5434719" y="1034403"/>
            <a:chExt cx="176078" cy="215924"/>
          </a:xfrm>
        </p:grpSpPr>
        <p:cxnSp>
          <p:nvCxnSpPr>
            <p:cNvPr id="9" name="直接连接符 8">
              <a:extLst>
                <a:ext uri="{FF2B5EF4-FFF2-40B4-BE49-F238E27FC236}">
                  <a16:creationId xmlns:a16="http://schemas.microsoft.com/office/drawing/2014/main" id="{E01C13FE-B911-4881-8F44-BFA98AB01EFA}"/>
                </a:ext>
              </a:extLst>
            </p:cNvPr>
            <p:cNvCxnSpPr/>
            <p:nvPr/>
          </p:nvCxnSpPr>
          <p:spPr>
            <a:xfrm flipH="1">
              <a:off x="5538789" y="1101832"/>
              <a:ext cx="72008" cy="148495"/>
            </a:xfrm>
            <a:prstGeom prst="line">
              <a:avLst/>
            </a:prstGeom>
            <a:ln w="25400">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683335C6-06DB-4E91-8BEC-48B43A539002}"/>
                </a:ext>
              </a:extLst>
            </p:cNvPr>
            <p:cNvCxnSpPr/>
            <p:nvPr/>
          </p:nvCxnSpPr>
          <p:spPr>
            <a:xfrm flipH="1">
              <a:off x="5434719" y="1034403"/>
              <a:ext cx="72008" cy="148495"/>
            </a:xfrm>
            <a:prstGeom prst="line">
              <a:avLst/>
            </a:prstGeom>
            <a:ln w="25400">
              <a:solidFill>
                <a:srgbClr val="000099"/>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F2813B0A-408E-4E25-B57F-2B30418FD647}"/>
              </a:ext>
            </a:extLst>
          </p:cNvPr>
          <p:cNvGrpSpPr/>
          <p:nvPr/>
        </p:nvGrpSpPr>
        <p:grpSpPr>
          <a:xfrm>
            <a:off x="5613390" y="830575"/>
            <a:ext cx="176078" cy="322879"/>
            <a:chOff x="5434719" y="962067"/>
            <a:chExt cx="176078" cy="322879"/>
          </a:xfrm>
        </p:grpSpPr>
        <p:cxnSp>
          <p:nvCxnSpPr>
            <p:cNvPr id="12" name="直接连接符 11">
              <a:extLst>
                <a:ext uri="{FF2B5EF4-FFF2-40B4-BE49-F238E27FC236}">
                  <a16:creationId xmlns:a16="http://schemas.microsoft.com/office/drawing/2014/main" id="{2373618D-EA40-4539-8DFE-66BBD12E22FC}"/>
                </a:ext>
              </a:extLst>
            </p:cNvPr>
            <p:cNvCxnSpPr/>
            <p:nvPr/>
          </p:nvCxnSpPr>
          <p:spPr>
            <a:xfrm flipH="1">
              <a:off x="5434719" y="980728"/>
              <a:ext cx="176078" cy="288032"/>
            </a:xfrm>
            <a:prstGeom prst="line">
              <a:avLst/>
            </a:prstGeom>
            <a:ln>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DAD59853-D594-4FDF-94EC-5D52D2061BA9}"/>
                </a:ext>
              </a:extLst>
            </p:cNvPr>
            <p:cNvCxnSpPr>
              <a:cxnSpLocks/>
            </p:cNvCxnSpPr>
            <p:nvPr/>
          </p:nvCxnSpPr>
          <p:spPr>
            <a:xfrm flipH="1">
              <a:off x="5485193" y="962067"/>
              <a:ext cx="83859" cy="322879"/>
            </a:xfrm>
            <a:prstGeom prst="line">
              <a:avLst/>
            </a:prstGeom>
            <a:ln>
              <a:solidFill>
                <a:srgbClr val="000099"/>
              </a:solidFill>
            </a:ln>
          </p:spPr>
          <p:style>
            <a:lnRef idx="1">
              <a:schemeClr val="accent1"/>
            </a:lnRef>
            <a:fillRef idx="0">
              <a:schemeClr val="accent1"/>
            </a:fillRef>
            <a:effectRef idx="0">
              <a:schemeClr val="accent1"/>
            </a:effectRef>
            <a:fontRef idx="minor">
              <a:schemeClr val="tx1"/>
            </a:fontRef>
          </p:style>
        </p:cxnSp>
      </p:grpSp>
      <p:grpSp>
        <p:nvGrpSpPr>
          <p:cNvPr id="14" name="组合 13">
            <a:extLst>
              <a:ext uri="{FF2B5EF4-FFF2-40B4-BE49-F238E27FC236}">
                <a16:creationId xmlns:a16="http://schemas.microsoft.com/office/drawing/2014/main" id="{CFE5CFAB-A125-486E-BB83-A4ACB43CB869}"/>
              </a:ext>
            </a:extLst>
          </p:cNvPr>
          <p:cNvGrpSpPr/>
          <p:nvPr/>
        </p:nvGrpSpPr>
        <p:grpSpPr>
          <a:xfrm>
            <a:off x="5646786" y="906928"/>
            <a:ext cx="1122276" cy="709658"/>
            <a:chOff x="5468115" y="1038420"/>
            <a:chExt cx="1122276" cy="709658"/>
          </a:xfrm>
        </p:grpSpPr>
        <p:grpSp>
          <p:nvGrpSpPr>
            <p:cNvPr id="15" name="组合 14">
              <a:extLst>
                <a:ext uri="{FF2B5EF4-FFF2-40B4-BE49-F238E27FC236}">
                  <a16:creationId xmlns:a16="http://schemas.microsoft.com/office/drawing/2014/main" id="{21CB9E0E-E680-4DB3-8F40-E584D7E21B4F}"/>
                </a:ext>
              </a:extLst>
            </p:cNvPr>
            <p:cNvGrpSpPr/>
            <p:nvPr/>
          </p:nvGrpSpPr>
          <p:grpSpPr>
            <a:xfrm>
              <a:off x="5468115" y="1038420"/>
              <a:ext cx="1122276" cy="709658"/>
              <a:chOff x="5468115" y="1038420"/>
              <a:chExt cx="1122276" cy="709658"/>
            </a:xfrm>
          </p:grpSpPr>
          <p:sp>
            <p:nvSpPr>
              <p:cNvPr id="17" name="任意多边形: 形状 16">
                <a:extLst>
                  <a:ext uri="{FF2B5EF4-FFF2-40B4-BE49-F238E27FC236}">
                    <a16:creationId xmlns:a16="http://schemas.microsoft.com/office/drawing/2014/main" id="{4E817692-8800-488A-8032-48327E3A19D6}"/>
                  </a:ext>
                </a:extLst>
              </p:cNvPr>
              <p:cNvSpPr/>
              <p:nvPr/>
            </p:nvSpPr>
            <p:spPr>
              <a:xfrm>
                <a:off x="6196967" y="1120265"/>
                <a:ext cx="393424" cy="38019"/>
              </a:xfrm>
              <a:custGeom>
                <a:avLst/>
                <a:gdLst>
                  <a:gd name="connsiteX0" fmla="*/ 0 w 494414"/>
                  <a:gd name="connsiteY0" fmla="*/ 37367 h 49319"/>
                  <a:gd name="connsiteX1" fmla="*/ 138224 w 494414"/>
                  <a:gd name="connsiteY1" fmla="*/ 48000 h 49319"/>
                  <a:gd name="connsiteX2" fmla="*/ 265814 w 494414"/>
                  <a:gd name="connsiteY2" fmla="*/ 10786 h 49319"/>
                  <a:gd name="connsiteX3" fmla="*/ 409354 w 494414"/>
                  <a:gd name="connsiteY3" fmla="*/ 153 h 49319"/>
                  <a:gd name="connsiteX4" fmla="*/ 494414 w 494414"/>
                  <a:gd name="connsiteY4" fmla="*/ 5469 h 49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414" h="49319">
                    <a:moveTo>
                      <a:pt x="0" y="37367"/>
                    </a:moveTo>
                    <a:cubicBezTo>
                      <a:pt x="46961" y="44898"/>
                      <a:pt x="93922" y="52430"/>
                      <a:pt x="138224" y="48000"/>
                    </a:cubicBezTo>
                    <a:cubicBezTo>
                      <a:pt x="182526" y="43570"/>
                      <a:pt x="220626" y="18760"/>
                      <a:pt x="265814" y="10786"/>
                    </a:cubicBezTo>
                    <a:cubicBezTo>
                      <a:pt x="311002" y="2811"/>
                      <a:pt x="371254" y="1039"/>
                      <a:pt x="409354" y="153"/>
                    </a:cubicBezTo>
                    <a:cubicBezTo>
                      <a:pt x="447454" y="-733"/>
                      <a:pt x="470934" y="2368"/>
                      <a:pt x="494414" y="5469"/>
                    </a:cubicBezTo>
                  </a:path>
                </a:pathLst>
              </a:custGeom>
              <a:noFill/>
              <a:ln w="19050" cmpd="sng">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id="{A4D4A726-C97D-4872-9BBB-674EA81CA8B3}"/>
                  </a:ext>
                </a:extLst>
              </p:cNvPr>
              <p:cNvSpPr/>
              <p:nvPr/>
            </p:nvSpPr>
            <p:spPr>
              <a:xfrm>
                <a:off x="5468115" y="1120383"/>
                <a:ext cx="592722" cy="627695"/>
              </a:xfrm>
              <a:custGeom>
                <a:avLst/>
                <a:gdLst>
                  <a:gd name="connsiteX0" fmla="*/ 744871 w 744871"/>
                  <a:gd name="connsiteY0" fmla="*/ 0 h 877186"/>
                  <a:gd name="connsiteX1" fmla="*/ 431211 w 744871"/>
                  <a:gd name="connsiteY1" fmla="*/ 127590 h 877186"/>
                  <a:gd name="connsiteX2" fmla="*/ 191978 w 744871"/>
                  <a:gd name="connsiteY2" fmla="*/ 271130 h 877186"/>
                  <a:gd name="connsiteX3" fmla="*/ 21857 w 744871"/>
                  <a:gd name="connsiteY3" fmla="*/ 409353 h 877186"/>
                  <a:gd name="connsiteX4" fmla="*/ 592 w 744871"/>
                  <a:gd name="connsiteY4" fmla="*/ 526311 h 877186"/>
                  <a:gd name="connsiteX5" fmla="*/ 5908 w 744871"/>
                  <a:gd name="connsiteY5" fmla="*/ 595423 h 877186"/>
                  <a:gd name="connsiteX6" fmla="*/ 5908 w 744871"/>
                  <a:gd name="connsiteY6" fmla="*/ 733646 h 877186"/>
                  <a:gd name="connsiteX7" fmla="*/ 53755 w 744871"/>
                  <a:gd name="connsiteY7" fmla="*/ 818707 h 877186"/>
                  <a:gd name="connsiteX8" fmla="*/ 96285 w 744871"/>
                  <a:gd name="connsiteY8" fmla="*/ 855920 h 877186"/>
                  <a:gd name="connsiteX9" fmla="*/ 223876 w 744871"/>
                  <a:gd name="connsiteY9" fmla="*/ 877186 h 877186"/>
                  <a:gd name="connsiteX10" fmla="*/ 245141 w 744871"/>
                  <a:gd name="connsiteY10" fmla="*/ 855920 h 877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4871" h="877186">
                    <a:moveTo>
                      <a:pt x="744871" y="0"/>
                    </a:moveTo>
                    <a:cubicBezTo>
                      <a:pt x="634115" y="41201"/>
                      <a:pt x="523360" y="82402"/>
                      <a:pt x="431211" y="127590"/>
                    </a:cubicBezTo>
                    <a:cubicBezTo>
                      <a:pt x="339062" y="172778"/>
                      <a:pt x="260204" y="224170"/>
                      <a:pt x="191978" y="271130"/>
                    </a:cubicBezTo>
                    <a:cubicBezTo>
                      <a:pt x="123752" y="318091"/>
                      <a:pt x="53755" y="366823"/>
                      <a:pt x="21857" y="409353"/>
                    </a:cubicBezTo>
                    <a:cubicBezTo>
                      <a:pt x="-10041" y="451883"/>
                      <a:pt x="3250" y="495299"/>
                      <a:pt x="592" y="526311"/>
                    </a:cubicBezTo>
                    <a:cubicBezTo>
                      <a:pt x="-2066" y="557323"/>
                      <a:pt x="5022" y="560867"/>
                      <a:pt x="5908" y="595423"/>
                    </a:cubicBezTo>
                    <a:cubicBezTo>
                      <a:pt x="6794" y="629979"/>
                      <a:pt x="-2066" y="696432"/>
                      <a:pt x="5908" y="733646"/>
                    </a:cubicBezTo>
                    <a:cubicBezTo>
                      <a:pt x="13882" y="770860"/>
                      <a:pt x="38692" y="798328"/>
                      <a:pt x="53755" y="818707"/>
                    </a:cubicBezTo>
                    <a:cubicBezTo>
                      <a:pt x="68818" y="839086"/>
                      <a:pt x="67931" y="846174"/>
                      <a:pt x="96285" y="855920"/>
                    </a:cubicBezTo>
                    <a:cubicBezTo>
                      <a:pt x="124638" y="865667"/>
                      <a:pt x="199067" y="877186"/>
                      <a:pt x="223876" y="877186"/>
                    </a:cubicBezTo>
                    <a:cubicBezTo>
                      <a:pt x="248685" y="877186"/>
                      <a:pt x="246913" y="866553"/>
                      <a:pt x="245141" y="855920"/>
                    </a:cubicBezTo>
                  </a:path>
                </a:pathLst>
              </a:custGeom>
              <a:noFill/>
              <a:ln w="19050" cmpd="sng">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43B450EE-3F80-4184-A1CE-9F0B32D5C308}"/>
                  </a:ext>
                </a:extLst>
              </p:cNvPr>
              <p:cNvSpPr/>
              <p:nvPr/>
            </p:nvSpPr>
            <p:spPr>
              <a:xfrm>
                <a:off x="6060835" y="1038420"/>
                <a:ext cx="395729" cy="672098"/>
              </a:xfrm>
              <a:custGeom>
                <a:avLst/>
                <a:gdLst>
                  <a:gd name="connsiteX0" fmla="*/ 0 w 536944"/>
                  <a:gd name="connsiteY0" fmla="*/ 871869 h 871869"/>
                  <a:gd name="connsiteX1" fmla="*/ 95693 w 536944"/>
                  <a:gd name="connsiteY1" fmla="*/ 850604 h 871869"/>
                  <a:gd name="connsiteX2" fmla="*/ 164805 w 536944"/>
                  <a:gd name="connsiteY2" fmla="*/ 797441 h 871869"/>
                  <a:gd name="connsiteX3" fmla="*/ 191386 w 536944"/>
                  <a:gd name="connsiteY3" fmla="*/ 760227 h 871869"/>
                  <a:gd name="connsiteX4" fmla="*/ 233916 w 536944"/>
                  <a:gd name="connsiteY4" fmla="*/ 600739 h 871869"/>
                  <a:gd name="connsiteX5" fmla="*/ 281763 w 536944"/>
                  <a:gd name="connsiteY5" fmla="*/ 324293 h 871869"/>
                  <a:gd name="connsiteX6" fmla="*/ 303028 w 536944"/>
                  <a:gd name="connsiteY6" fmla="*/ 233916 h 871869"/>
                  <a:gd name="connsiteX7" fmla="*/ 329609 w 536944"/>
                  <a:gd name="connsiteY7" fmla="*/ 196702 h 871869"/>
                  <a:gd name="connsiteX8" fmla="*/ 473149 w 536944"/>
                  <a:gd name="connsiteY8" fmla="*/ 42530 h 871869"/>
                  <a:gd name="connsiteX9" fmla="*/ 536944 w 536944"/>
                  <a:gd name="connsiteY9" fmla="*/ 0 h 871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944" h="871869">
                    <a:moveTo>
                      <a:pt x="0" y="871869"/>
                    </a:moveTo>
                    <a:cubicBezTo>
                      <a:pt x="34113" y="867439"/>
                      <a:pt x="68226" y="863009"/>
                      <a:pt x="95693" y="850604"/>
                    </a:cubicBezTo>
                    <a:cubicBezTo>
                      <a:pt x="123160" y="838199"/>
                      <a:pt x="148856" y="812504"/>
                      <a:pt x="164805" y="797441"/>
                    </a:cubicBezTo>
                    <a:cubicBezTo>
                      <a:pt x="180754" y="782378"/>
                      <a:pt x="179868" y="793011"/>
                      <a:pt x="191386" y="760227"/>
                    </a:cubicBezTo>
                    <a:cubicBezTo>
                      <a:pt x="202904" y="727443"/>
                      <a:pt x="218853" y="673395"/>
                      <a:pt x="233916" y="600739"/>
                    </a:cubicBezTo>
                    <a:cubicBezTo>
                      <a:pt x="248979" y="528083"/>
                      <a:pt x="270244" y="385430"/>
                      <a:pt x="281763" y="324293"/>
                    </a:cubicBezTo>
                    <a:cubicBezTo>
                      <a:pt x="293282" y="263156"/>
                      <a:pt x="295054" y="255181"/>
                      <a:pt x="303028" y="233916"/>
                    </a:cubicBezTo>
                    <a:cubicBezTo>
                      <a:pt x="311002" y="212651"/>
                      <a:pt x="301256" y="228600"/>
                      <a:pt x="329609" y="196702"/>
                    </a:cubicBezTo>
                    <a:cubicBezTo>
                      <a:pt x="357963" y="164804"/>
                      <a:pt x="438593" y="75313"/>
                      <a:pt x="473149" y="42530"/>
                    </a:cubicBezTo>
                    <a:cubicBezTo>
                      <a:pt x="507705" y="9747"/>
                      <a:pt x="522324" y="4873"/>
                      <a:pt x="536944" y="0"/>
                    </a:cubicBezTo>
                  </a:path>
                </a:pathLst>
              </a:custGeom>
              <a:noFill/>
              <a:ln w="19050" cmpd="sng">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a:extLst>
                <a:ext uri="{FF2B5EF4-FFF2-40B4-BE49-F238E27FC236}">
                  <a16:creationId xmlns:a16="http://schemas.microsoft.com/office/drawing/2014/main" id="{1024C23C-50F7-407F-A721-50331FE1A483}"/>
                </a:ext>
              </a:extLst>
            </p:cNvPr>
            <p:cNvCxnSpPr/>
            <p:nvPr/>
          </p:nvCxnSpPr>
          <p:spPr>
            <a:xfrm>
              <a:off x="6300192" y="1101832"/>
              <a:ext cx="72008" cy="81066"/>
            </a:xfrm>
            <a:prstGeom prst="line">
              <a:avLst/>
            </a:prstGeom>
            <a:ln w="19050">
              <a:solidFill>
                <a:srgbClr val="000099"/>
              </a:solidFill>
            </a:ln>
          </p:spPr>
          <p:style>
            <a:lnRef idx="1">
              <a:schemeClr val="accent1"/>
            </a:lnRef>
            <a:fillRef idx="0">
              <a:schemeClr val="accent1"/>
            </a:fillRef>
            <a:effectRef idx="0">
              <a:schemeClr val="accent1"/>
            </a:effectRef>
            <a:fontRef idx="minor">
              <a:schemeClr val="tx1"/>
            </a:fontRef>
          </p:style>
        </p:cxnSp>
      </p:grpSp>
      <p:sp>
        <p:nvSpPr>
          <p:cNvPr id="2" name="椭圆 1">
            <a:extLst>
              <a:ext uri="{FF2B5EF4-FFF2-40B4-BE49-F238E27FC236}">
                <a16:creationId xmlns:a16="http://schemas.microsoft.com/office/drawing/2014/main" id="{160F1288-383D-F429-9EE2-4EB8C3D5A9F1}"/>
              </a:ext>
            </a:extLst>
          </p:cNvPr>
          <p:cNvSpPr/>
          <p:nvPr/>
        </p:nvSpPr>
        <p:spPr>
          <a:xfrm>
            <a:off x="5842331" y="878108"/>
            <a:ext cx="320438" cy="252942"/>
          </a:xfrm>
          <a:prstGeom prst="ellipse">
            <a:avLst/>
          </a:prstGeom>
          <a:solidFill>
            <a:srgbClr val="C0D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5255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1" descr="E:\2010\teaching\physiology\2010课件\DSC01259.JPG"/>
          <p:cNvPicPr>
            <a:picLocks noChangeAspect="1" noChangeArrowheads="1"/>
          </p:cNvPicPr>
          <p:nvPr/>
        </p:nvPicPr>
        <p:blipFill rotWithShape="1">
          <a:blip r:embed="rId4">
            <a:lum bright="16000" contrast="36000"/>
            <a:extLst>
              <a:ext uri="{28A0092B-C50C-407E-A947-70E740481C1C}">
                <a14:useLocalDpi xmlns:a14="http://schemas.microsoft.com/office/drawing/2010/main" val="0"/>
              </a:ext>
            </a:extLst>
          </a:blip>
          <a:srcRect l="16936" t="39133" r="18172" b="12"/>
          <a:stretch/>
        </p:blipFill>
        <p:spPr bwMode="auto">
          <a:xfrm>
            <a:off x="1353040" y="382374"/>
            <a:ext cx="4875144" cy="2766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4" name="TextBox 3"/>
          <p:cNvSpPr txBox="1">
            <a:spLocks noChangeArrowheads="1"/>
          </p:cNvSpPr>
          <p:nvPr/>
        </p:nvSpPr>
        <p:spPr bwMode="auto">
          <a:xfrm>
            <a:off x="6372200" y="2060848"/>
            <a:ext cx="1731564" cy="461665"/>
          </a:xfrm>
          <a:prstGeom prst="rect">
            <a:avLst/>
          </a:prstGeom>
          <a:noFill/>
          <a:ln>
            <a:noFill/>
          </a:ln>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400" b="1" dirty="0">
                <a:solidFill>
                  <a:srgbClr val="7030A0"/>
                </a:solidFill>
                <a:latin typeface="黑体" panose="02010600030101010101" pitchFamily="2" charset="-122"/>
                <a:ea typeface="黑体" panose="02010600030101010101" pitchFamily="2" charset="-122"/>
              </a:rPr>
              <a:t>持钳打结法</a:t>
            </a:r>
          </a:p>
        </p:txBody>
      </p:sp>
      <p:graphicFrame>
        <p:nvGraphicFramePr>
          <p:cNvPr id="5" name="对象 4">
            <a:extLst>
              <a:ext uri="{FF2B5EF4-FFF2-40B4-BE49-F238E27FC236}">
                <a16:creationId xmlns:a16="http://schemas.microsoft.com/office/drawing/2014/main" id="{C573617B-7F65-E6D7-78E9-42DDC6AC07DD}"/>
              </a:ext>
            </a:extLst>
          </p:cNvPr>
          <p:cNvGraphicFramePr>
            <a:graphicFrameLocks noChangeAspect="1"/>
          </p:cNvGraphicFramePr>
          <p:nvPr>
            <p:extLst>
              <p:ext uri="{D42A27DB-BD31-4B8C-83A1-F6EECF244321}">
                <p14:modId xmlns:p14="http://schemas.microsoft.com/office/powerpoint/2010/main" val="54092606"/>
              </p:ext>
            </p:extLst>
          </p:nvPr>
        </p:nvGraphicFramePr>
        <p:xfrm>
          <a:off x="1559892" y="3505618"/>
          <a:ext cx="3261036" cy="1712954"/>
        </p:xfrm>
        <a:graphic>
          <a:graphicData uri="http://schemas.openxmlformats.org/presentationml/2006/ole">
            <mc:AlternateContent xmlns:mc="http://schemas.openxmlformats.org/markup-compatibility/2006">
              <mc:Choice xmlns:v="urn:schemas-microsoft-com:vml" Requires="v">
                <p:oleObj spid="_x0000_s7178" name="Image" r:id="rId5" imgW="19314000" imgH="10133280" progId="Photoshop.Image.10">
                  <p:embed/>
                </p:oleObj>
              </mc:Choice>
              <mc:Fallback>
                <p:oleObj name="Image" r:id="rId5" imgW="19314000" imgH="10133280" progId="Photoshop.Image.10">
                  <p:embed/>
                  <p:pic>
                    <p:nvPicPr>
                      <p:cNvPr id="2" name="对象 1">
                        <a:extLst>
                          <a:ext uri="{FF2B5EF4-FFF2-40B4-BE49-F238E27FC236}">
                            <a16:creationId xmlns:a16="http://schemas.microsoft.com/office/drawing/2014/main" id="{4848B06F-88EA-4669-A2FC-0EB406674917}"/>
                          </a:ext>
                        </a:extLst>
                      </p:cNvPr>
                      <p:cNvPicPr/>
                      <p:nvPr/>
                    </p:nvPicPr>
                    <p:blipFill>
                      <a:blip r:embed="rId6"/>
                      <a:stretch>
                        <a:fillRect/>
                      </a:stretch>
                    </p:blipFill>
                    <p:spPr>
                      <a:xfrm>
                        <a:off x="1559892" y="3505618"/>
                        <a:ext cx="3261036" cy="1712954"/>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6CBF9758-F04D-5C58-7DAD-D4DD83786909}"/>
              </a:ext>
            </a:extLst>
          </p:cNvPr>
          <p:cNvGraphicFramePr>
            <a:graphicFrameLocks noChangeAspect="1"/>
          </p:cNvGraphicFramePr>
          <p:nvPr>
            <p:extLst>
              <p:ext uri="{D42A27DB-BD31-4B8C-83A1-F6EECF244321}">
                <p14:modId xmlns:p14="http://schemas.microsoft.com/office/powerpoint/2010/main" val="126464247"/>
              </p:ext>
            </p:extLst>
          </p:nvPr>
        </p:nvGraphicFramePr>
        <p:xfrm>
          <a:off x="5580112" y="3546612"/>
          <a:ext cx="1744455" cy="1671960"/>
        </p:xfrm>
        <a:graphic>
          <a:graphicData uri="http://schemas.openxmlformats.org/presentationml/2006/ole">
            <mc:AlternateContent xmlns:mc="http://schemas.openxmlformats.org/markup-compatibility/2006">
              <mc:Choice xmlns:v="urn:schemas-microsoft-com:vml" Requires="v">
                <p:oleObj spid="_x0000_s7179" name="Image" r:id="rId7" imgW="21079080" imgH="20165040" progId="Photoshop.Image.10">
                  <p:embed/>
                </p:oleObj>
              </mc:Choice>
              <mc:Fallback>
                <p:oleObj name="Image" r:id="rId7" imgW="21079080" imgH="20165040" progId="Photoshop.Image.10">
                  <p:embed/>
                  <p:pic>
                    <p:nvPicPr>
                      <p:cNvPr id="3" name="对象 2">
                        <a:extLst>
                          <a:ext uri="{FF2B5EF4-FFF2-40B4-BE49-F238E27FC236}">
                            <a16:creationId xmlns:a16="http://schemas.microsoft.com/office/drawing/2014/main" id="{1D5D4133-C7E5-419D-9DD0-904A760F963D}"/>
                          </a:ext>
                        </a:extLst>
                      </p:cNvPr>
                      <p:cNvPicPr/>
                      <p:nvPr/>
                    </p:nvPicPr>
                    <p:blipFill>
                      <a:blip r:embed="rId8"/>
                      <a:stretch>
                        <a:fillRect/>
                      </a:stretch>
                    </p:blipFill>
                    <p:spPr>
                      <a:xfrm>
                        <a:off x="5580112" y="3546612"/>
                        <a:ext cx="1744455" cy="1671960"/>
                      </a:xfrm>
                      <a:prstGeom prst="rect">
                        <a:avLst/>
                      </a:prstGeom>
                    </p:spPr>
                  </p:pic>
                </p:oleObj>
              </mc:Fallback>
            </mc:AlternateContent>
          </a:graphicData>
        </a:graphic>
      </p:graphicFrame>
      <p:sp>
        <p:nvSpPr>
          <p:cNvPr id="7" name="TextBox 4">
            <a:extLst>
              <a:ext uri="{FF2B5EF4-FFF2-40B4-BE49-F238E27FC236}">
                <a16:creationId xmlns:a16="http://schemas.microsoft.com/office/drawing/2014/main" id="{24E1AFCF-AEBC-19A0-49C3-F09B7009F78F}"/>
              </a:ext>
            </a:extLst>
          </p:cNvPr>
          <p:cNvSpPr txBox="1">
            <a:spLocks noChangeArrowheads="1"/>
          </p:cNvSpPr>
          <p:nvPr/>
        </p:nvSpPr>
        <p:spPr bwMode="auto">
          <a:xfrm>
            <a:off x="3779912" y="5727721"/>
            <a:ext cx="2040943"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400" b="1" dirty="0">
                <a:solidFill>
                  <a:srgbClr val="7030A0"/>
                </a:solidFill>
                <a:latin typeface="黑体" panose="02010600030101010101" pitchFamily="2" charset="-122"/>
                <a:ea typeface="黑体" panose="02010600030101010101" pitchFamily="2" charset="-122"/>
              </a:rPr>
              <a:t>方结（平结）</a:t>
            </a:r>
          </a:p>
        </p:txBody>
      </p:sp>
    </p:spTree>
    <p:extLst>
      <p:ext uri="{BB962C8B-B14F-4D97-AF65-F5344CB8AC3E}">
        <p14:creationId xmlns:p14="http://schemas.microsoft.com/office/powerpoint/2010/main" val="2006284512"/>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518042"/>
            <a:ext cx="8208912" cy="2913012"/>
          </a:xfrm>
        </p:spPr>
        <p:txBody>
          <a:bodyPr>
            <a:noAutofit/>
          </a:bodyPr>
          <a:lstStyle/>
          <a:p>
            <a:pPr>
              <a:lnSpc>
                <a:spcPct val="110000"/>
              </a:lnSpc>
              <a:spcBef>
                <a:spcPts val="600"/>
              </a:spcBef>
            </a:pPr>
            <a:r>
              <a:rPr lang="zh-CN" altLang="en-US" sz="2800" b="1" dirty="0">
                <a:solidFill>
                  <a:srgbClr val="000099"/>
                </a:solidFill>
              </a:rPr>
              <a:t>心脏离体与安放：</a:t>
            </a:r>
          </a:p>
          <a:p>
            <a:pPr lvl="1" eaLnBrk="1" hangingPunct="1">
              <a:lnSpc>
                <a:spcPct val="110000"/>
              </a:lnSpc>
              <a:spcBef>
                <a:spcPts val="600"/>
              </a:spcBef>
            </a:pPr>
            <a:r>
              <a:rPr lang="zh-CN" altLang="en-US" sz="2400" b="1" dirty="0">
                <a:solidFill>
                  <a:schemeClr val="tx1"/>
                </a:solidFill>
              </a:rPr>
              <a:t>剪除</a:t>
            </a:r>
            <a:r>
              <a:rPr lang="zh-CN" altLang="en-US" sz="2400" b="1" dirty="0"/>
              <a:t>插管外</a:t>
            </a:r>
            <a:r>
              <a:rPr lang="zh-CN" altLang="en-US" sz="2400" b="1" dirty="0">
                <a:solidFill>
                  <a:schemeClr val="tx1"/>
                </a:solidFill>
              </a:rPr>
              <a:t>与心脏相连的其他组织，游离心脏。</a:t>
            </a:r>
            <a:endParaRPr lang="en-US" altLang="zh-CN" sz="2400" b="1" dirty="0">
              <a:solidFill>
                <a:schemeClr val="tx1"/>
              </a:solidFill>
            </a:endParaRPr>
          </a:p>
          <a:p>
            <a:pPr lvl="1" algn="just" eaLnBrk="1" hangingPunct="1">
              <a:lnSpc>
                <a:spcPct val="110000"/>
              </a:lnSpc>
              <a:spcBef>
                <a:spcPts val="600"/>
              </a:spcBef>
            </a:pPr>
            <a:r>
              <a:rPr lang="zh-CN" altLang="en-US" sz="2400" b="1" dirty="0">
                <a:solidFill>
                  <a:srgbClr val="7030A0"/>
                </a:solidFill>
              </a:rPr>
              <a:t>先固定蛙心灌流架</a:t>
            </a:r>
            <a:r>
              <a:rPr lang="zh-CN" altLang="en-US" sz="2400" b="1" dirty="0">
                <a:solidFill>
                  <a:schemeClr val="tx1"/>
                </a:solidFill>
              </a:rPr>
              <a:t>，再将离体心脏安放于</a:t>
            </a:r>
            <a:r>
              <a:rPr lang="zh-CN" altLang="en-US" sz="2400" b="1" dirty="0"/>
              <a:t>蛙心灌流架</a:t>
            </a:r>
            <a:r>
              <a:rPr lang="zh-CN" altLang="en-US" sz="2400" b="1" dirty="0">
                <a:solidFill>
                  <a:schemeClr val="tx1"/>
                </a:solidFill>
              </a:rPr>
              <a:t>上。</a:t>
            </a:r>
            <a:endParaRPr lang="en-US" altLang="zh-CN" sz="2400" b="1" dirty="0">
              <a:solidFill>
                <a:schemeClr val="tx1"/>
              </a:solidFill>
            </a:endParaRPr>
          </a:p>
          <a:p>
            <a:pPr lvl="1" eaLnBrk="1" hangingPunct="1">
              <a:lnSpc>
                <a:spcPct val="110000"/>
              </a:lnSpc>
              <a:spcBef>
                <a:spcPts val="600"/>
              </a:spcBef>
            </a:pPr>
            <a:r>
              <a:rPr lang="zh-CN" altLang="en-US" sz="2400" b="1" dirty="0">
                <a:solidFill>
                  <a:schemeClr val="tx1"/>
                </a:solidFill>
              </a:rPr>
              <a:t>调整灌流液液面及动脉插管出口的</a:t>
            </a:r>
            <a:r>
              <a:rPr lang="zh-CN" altLang="en-US" sz="2400" b="1" dirty="0">
                <a:solidFill>
                  <a:srgbClr val="9900FF"/>
                </a:solidFill>
              </a:rPr>
              <a:t>高度</a:t>
            </a:r>
            <a:r>
              <a:rPr lang="zh-CN" altLang="en-US" sz="2400" b="1" dirty="0">
                <a:solidFill>
                  <a:schemeClr val="tx1"/>
                </a:solidFill>
              </a:rPr>
              <a:t>，使灌流液既能在心脏收缩时顺利搏出心脏，又能形成循环</a:t>
            </a:r>
            <a:r>
              <a:rPr lang="zh-CN" altLang="en-US" sz="2400" b="1" dirty="0"/>
              <a:t>。</a:t>
            </a:r>
            <a:endParaRPr lang="zh-CN" altLang="en-US" sz="2400" b="1" dirty="0">
              <a:solidFill>
                <a:schemeClr val="tx1"/>
              </a:solidFill>
            </a:endParaRPr>
          </a:p>
        </p:txBody>
      </p:sp>
      <p:sp>
        <p:nvSpPr>
          <p:cNvPr id="5" name="Text Box 7"/>
          <p:cNvSpPr txBox="1">
            <a:spLocks noChangeArrowheads="1"/>
          </p:cNvSpPr>
          <p:nvPr/>
        </p:nvSpPr>
        <p:spPr bwMode="auto">
          <a:xfrm>
            <a:off x="5783358" y="5301208"/>
            <a:ext cx="1887055" cy="430887"/>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200" b="1" dirty="0">
                <a:latin typeface="黑体" panose="02010609060101010101" pitchFamily="49" charset="-122"/>
                <a:ea typeface="黑体" panose="02010609060101010101" pitchFamily="49" charset="-122"/>
              </a:rPr>
              <a:t>蛙心灌流装置</a:t>
            </a:r>
          </a:p>
        </p:txBody>
      </p:sp>
      <p:pic>
        <p:nvPicPr>
          <p:cNvPr id="6" name="图片 5">
            <a:extLst>
              <a:ext uri="{FF2B5EF4-FFF2-40B4-BE49-F238E27FC236}">
                <a16:creationId xmlns:a16="http://schemas.microsoft.com/office/drawing/2014/main" id="{C6AF406B-E171-44C7-8123-68D1C63EB985}"/>
              </a:ext>
            </a:extLst>
          </p:cNvPr>
          <p:cNvPicPr>
            <a:picLocks noChangeAspect="1"/>
          </p:cNvPicPr>
          <p:nvPr/>
        </p:nvPicPr>
        <p:blipFill rotWithShape="1">
          <a:blip r:embed="rId2"/>
          <a:srcRect l="21160" t="18997" r="29856" b="22541"/>
          <a:stretch/>
        </p:blipFill>
        <p:spPr>
          <a:xfrm>
            <a:off x="2123728" y="3140968"/>
            <a:ext cx="3438909" cy="2736304"/>
          </a:xfrm>
          <a:prstGeom prst="rect">
            <a:avLst/>
          </a:prstGeom>
        </p:spPr>
      </p:pic>
    </p:spTree>
    <p:extLst>
      <p:ext uri="{BB962C8B-B14F-4D97-AF65-F5344CB8AC3E}">
        <p14:creationId xmlns:p14="http://schemas.microsoft.com/office/powerpoint/2010/main" val="2226459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10914" y="836712"/>
            <a:ext cx="4186808" cy="6268152"/>
          </a:xfrm>
        </p:spPr>
        <p:txBody>
          <a:bodyPr/>
          <a:lstStyle/>
          <a:p>
            <a:pPr>
              <a:lnSpc>
                <a:spcPct val="110000"/>
              </a:lnSpc>
            </a:pPr>
            <a:r>
              <a:rPr lang="zh-CN" altLang="en-US" sz="2800" b="1" dirty="0">
                <a:solidFill>
                  <a:srgbClr val="000099"/>
                </a:solidFill>
                <a:latin typeface="+mn-ea"/>
              </a:rPr>
              <a:t>标本与仪器连接</a:t>
            </a:r>
            <a:r>
              <a:rPr lang="zh-CN" altLang="en-US" sz="2800" b="1" dirty="0">
                <a:solidFill>
                  <a:srgbClr val="000099"/>
                </a:solidFill>
                <a:latin typeface="华文楷体" pitchFamily="2" charset="-122"/>
                <a:ea typeface="华文楷体" pitchFamily="2" charset="-122"/>
              </a:rPr>
              <a:t>：</a:t>
            </a:r>
          </a:p>
          <a:p>
            <a:pPr marL="649224" lvl="3" indent="-256032">
              <a:lnSpc>
                <a:spcPct val="110000"/>
              </a:lnSpc>
              <a:spcBef>
                <a:spcPts val="400"/>
              </a:spcBef>
              <a:buClr>
                <a:schemeClr val="accent1"/>
              </a:buClr>
              <a:buSzPct val="68000"/>
              <a:buFont typeface="Wingdings 3"/>
              <a:buChar char=""/>
            </a:pPr>
            <a:r>
              <a:rPr lang="zh-CN" altLang="en-US" sz="2400" b="1" dirty="0">
                <a:latin typeface="华文楷体" pitchFamily="2" charset="-122"/>
              </a:rPr>
              <a:t>用蛙心夹在</a:t>
            </a:r>
            <a:r>
              <a:rPr lang="zh-CN" altLang="en-US" sz="2400" b="1" dirty="0">
                <a:solidFill>
                  <a:srgbClr val="9900FF"/>
                </a:solidFill>
                <a:latin typeface="华文楷体" pitchFamily="2" charset="-122"/>
              </a:rPr>
              <a:t>心室舒张期</a:t>
            </a:r>
            <a:r>
              <a:rPr lang="zh-CN" altLang="en-US" sz="2400" b="1" dirty="0">
                <a:latin typeface="华文楷体" pitchFamily="2" charset="-122"/>
              </a:rPr>
              <a:t>夹住心尖部，蛙心夹上的棉线通过万能滑轮转换后与张力换能器相连。将张力换能器固定在蛙心灌流架的上方。</a:t>
            </a:r>
          </a:p>
          <a:p>
            <a:pPr marL="649224" lvl="3" indent="-256032">
              <a:lnSpc>
                <a:spcPct val="110000"/>
              </a:lnSpc>
              <a:spcBef>
                <a:spcPts val="400"/>
              </a:spcBef>
              <a:buClr>
                <a:schemeClr val="accent1"/>
              </a:buClr>
              <a:buSzPct val="68000"/>
              <a:buFont typeface="Wingdings 3"/>
              <a:buChar char=""/>
            </a:pPr>
            <a:r>
              <a:rPr lang="zh-CN" altLang="en-US" sz="2400" b="1" dirty="0">
                <a:latin typeface="华文楷体" pitchFamily="2" charset="-122"/>
              </a:rPr>
              <a:t>张力换能器数据端接记录系统</a:t>
            </a:r>
            <a:r>
              <a:rPr lang="en-US" altLang="zh-CN" sz="2400" b="1" dirty="0">
                <a:solidFill>
                  <a:srgbClr val="7030A0"/>
                </a:solidFill>
                <a:latin typeface="华文楷体" pitchFamily="2" charset="-122"/>
              </a:rPr>
              <a:t>1</a:t>
            </a:r>
            <a:r>
              <a:rPr lang="zh-CN" altLang="en-US" sz="2400" b="1" dirty="0">
                <a:solidFill>
                  <a:srgbClr val="7030A0"/>
                </a:solidFill>
                <a:latin typeface="华文楷体" pitchFamily="2" charset="-122"/>
              </a:rPr>
              <a:t>通道</a:t>
            </a:r>
            <a:r>
              <a:rPr lang="zh-CN" altLang="en-US" sz="2400" b="1" dirty="0">
                <a:latin typeface="华文楷体" pitchFamily="2" charset="-122"/>
              </a:rPr>
              <a:t>。</a:t>
            </a:r>
          </a:p>
          <a:p>
            <a:pPr>
              <a:lnSpc>
                <a:spcPct val="110000"/>
              </a:lnSpc>
            </a:pPr>
            <a:endParaRPr lang="zh-CN" altLang="en-US" dirty="0"/>
          </a:p>
        </p:txBody>
      </p:sp>
      <p:pic>
        <p:nvPicPr>
          <p:cNvPr id="6" name="图片 5">
            <a:extLst>
              <a:ext uri="{FF2B5EF4-FFF2-40B4-BE49-F238E27FC236}">
                <a16:creationId xmlns:a16="http://schemas.microsoft.com/office/drawing/2014/main" id="{8E2E8B22-C74E-454F-9844-563359595E6D}"/>
              </a:ext>
            </a:extLst>
          </p:cNvPr>
          <p:cNvPicPr>
            <a:picLocks noChangeAspect="1"/>
          </p:cNvPicPr>
          <p:nvPr/>
        </p:nvPicPr>
        <p:blipFill rotWithShape="1">
          <a:blip r:embed="rId2"/>
          <a:srcRect l="15741" t="12401" r="35436" b="22047"/>
          <a:stretch/>
        </p:blipFill>
        <p:spPr>
          <a:xfrm>
            <a:off x="4191992" y="1128762"/>
            <a:ext cx="4464000" cy="3996000"/>
          </a:xfrm>
          <a:prstGeom prst="rect">
            <a:avLst/>
          </a:prstGeom>
        </p:spPr>
      </p:pic>
    </p:spTree>
    <p:extLst>
      <p:ext uri="{BB962C8B-B14F-4D97-AF65-F5344CB8AC3E}">
        <p14:creationId xmlns:p14="http://schemas.microsoft.com/office/powerpoint/2010/main" val="18875243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Documents and Settings\Administrator\Local Settings\Temporary Internet Files\Content.IE5\LN1NLU3T\2004822204717957[1].gif"/>
          <p:cNvPicPr>
            <a:picLocks noChangeAspect="1" noChangeArrowheads="1"/>
          </p:cNvPicPr>
          <p:nvPr/>
        </p:nvPicPr>
        <p:blipFill>
          <a:blip r:embed="rId3">
            <a:extLst>
              <a:ext uri="{28A0092B-C50C-407E-A947-70E740481C1C}">
                <a14:useLocalDpi xmlns:a14="http://schemas.microsoft.com/office/drawing/2010/main" val="0"/>
              </a:ext>
            </a:extLst>
          </a:blip>
          <a:srcRect b="15195"/>
          <a:stretch>
            <a:fillRect/>
          </a:stretch>
        </p:blipFill>
        <p:spPr bwMode="auto">
          <a:xfrm>
            <a:off x="249121" y="1360934"/>
            <a:ext cx="2446862" cy="2582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5" name="TextBox 3"/>
          <p:cNvSpPr txBox="1">
            <a:spLocks noChangeArrowheads="1"/>
          </p:cNvSpPr>
          <p:nvPr/>
        </p:nvSpPr>
        <p:spPr bwMode="auto">
          <a:xfrm>
            <a:off x="1259996" y="640702"/>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400" b="1" dirty="0">
                <a:latin typeface="黑体" panose="02010609060101010101" pitchFamily="49" charset="-122"/>
                <a:ea typeface="黑体" panose="02010609060101010101" pitchFamily="49" charset="-122"/>
              </a:rPr>
              <a:t>斯氏插管法</a:t>
            </a:r>
          </a:p>
        </p:txBody>
      </p:sp>
      <p:sp>
        <p:nvSpPr>
          <p:cNvPr id="8" name="TextBox 7"/>
          <p:cNvSpPr txBox="1"/>
          <p:nvPr/>
        </p:nvSpPr>
        <p:spPr>
          <a:xfrm>
            <a:off x="5337894" y="638445"/>
            <a:ext cx="2142575" cy="461665"/>
          </a:xfrm>
          <a:prstGeom prst="rect">
            <a:avLst/>
          </a:prstGeom>
          <a:noFill/>
        </p:spPr>
        <p:txBody>
          <a:bodyPr wrap="square" rtlCol="0">
            <a:spAutoFit/>
          </a:bodyPr>
          <a:lstStyle/>
          <a:p>
            <a:r>
              <a:rPr lang="zh-CN" altLang="en-US" sz="2400" b="1" dirty="0">
                <a:latin typeface="黑体" panose="02010609060101010101" pitchFamily="49" charset="-122"/>
                <a:ea typeface="黑体" panose="02010609060101010101" pitchFamily="49" charset="-122"/>
              </a:rPr>
              <a:t>八木氏插管法</a:t>
            </a:r>
          </a:p>
        </p:txBody>
      </p:sp>
      <p:sp>
        <p:nvSpPr>
          <p:cNvPr id="2" name="TextBox 1"/>
          <p:cNvSpPr txBox="1"/>
          <p:nvPr/>
        </p:nvSpPr>
        <p:spPr>
          <a:xfrm>
            <a:off x="384385" y="4599071"/>
            <a:ext cx="4208203" cy="984885"/>
          </a:xfrm>
          <a:prstGeom prst="rect">
            <a:avLst/>
          </a:prstGeom>
          <a:noFill/>
        </p:spPr>
        <p:txBody>
          <a:bodyPr wrap="none" rtlCol="0">
            <a:spAutoFit/>
          </a:bodyPr>
          <a:lstStyle/>
          <a:p>
            <a:r>
              <a:rPr lang="zh-CN" altLang="en-US" sz="2400" b="1" dirty="0">
                <a:latin typeface="+mn-ea"/>
                <a:ea typeface="+mn-ea"/>
              </a:rPr>
              <a:t>* 右主动脉两端结扎中间剪断</a:t>
            </a:r>
            <a:endParaRPr lang="en-US" altLang="zh-CN" sz="2400" b="1" dirty="0">
              <a:latin typeface="+mn-ea"/>
              <a:ea typeface="+mn-ea"/>
            </a:endParaRPr>
          </a:p>
          <a:p>
            <a:pPr>
              <a:spcBef>
                <a:spcPts val="1200"/>
              </a:spcBef>
            </a:pPr>
            <a:r>
              <a:rPr lang="zh-CN" altLang="en-US" sz="2400" b="1" dirty="0">
                <a:latin typeface="+mn-ea"/>
                <a:ea typeface="+mn-ea"/>
              </a:rPr>
              <a:t>* 左主动脉插管</a:t>
            </a:r>
          </a:p>
        </p:txBody>
      </p:sp>
      <p:grpSp>
        <p:nvGrpSpPr>
          <p:cNvPr id="4" name="组合 3">
            <a:extLst>
              <a:ext uri="{FF2B5EF4-FFF2-40B4-BE49-F238E27FC236}">
                <a16:creationId xmlns:a16="http://schemas.microsoft.com/office/drawing/2014/main" id="{59D78062-E1F8-477D-B731-7761503C1AA1}"/>
              </a:ext>
            </a:extLst>
          </p:cNvPr>
          <p:cNvGrpSpPr/>
          <p:nvPr/>
        </p:nvGrpSpPr>
        <p:grpSpPr>
          <a:xfrm>
            <a:off x="2260756" y="1174813"/>
            <a:ext cx="2232248" cy="2907124"/>
            <a:chOff x="2186199" y="875246"/>
            <a:chExt cx="2602406" cy="3335345"/>
          </a:xfrm>
        </p:grpSpPr>
        <p:pic>
          <p:nvPicPr>
            <p:cNvPr id="18437" name="Picture 4" descr="C:\Documents and Settings\Administrator\Local Settings\Temporary Internet Files\Content.IE5\LN1NLU3T\2004822204756852[1].gif"/>
            <p:cNvPicPr>
              <a:picLocks noChangeAspect="1" noChangeArrowheads="1"/>
            </p:cNvPicPr>
            <p:nvPr/>
          </p:nvPicPr>
          <p:blipFill>
            <a:blip r:embed="rId4">
              <a:extLst>
                <a:ext uri="{28A0092B-C50C-407E-A947-70E740481C1C}">
                  <a14:useLocalDpi xmlns:a14="http://schemas.microsoft.com/office/drawing/2010/main" val="0"/>
                </a:ext>
              </a:extLst>
            </a:blip>
            <a:srcRect b="9691"/>
            <a:stretch>
              <a:fillRect/>
            </a:stretch>
          </p:blipFill>
          <p:spPr bwMode="auto">
            <a:xfrm>
              <a:off x="2186199" y="875246"/>
              <a:ext cx="2602406" cy="3335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a:extLst>
                <a:ext uri="{FF2B5EF4-FFF2-40B4-BE49-F238E27FC236}">
                  <a16:creationId xmlns:a16="http://schemas.microsoft.com/office/drawing/2014/main" id="{7F264ACF-232D-4D28-9198-CC5B9C1B46E7}"/>
                </a:ext>
              </a:extLst>
            </p:cNvPr>
            <p:cNvSpPr/>
            <p:nvPr/>
          </p:nvSpPr>
          <p:spPr>
            <a:xfrm>
              <a:off x="3707904" y="939792"/>
              <a:ext cx="1008112" cy="7093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8588D21B-00D9-22F0-01CC-7FC91EE41EAF}"/>
              </a:ext>
            </a:extLst>
          </p:cNvPr>
          <p:cNvPicPr>
            <a:picLocks noChangeAspect="1"/>
          </p:cNvPicPr>
          <p:nvPr/>
        </p:nvPicPr>
        <p:blipFill rotWithShape="1">
          <a:blip r:embed="rId5"/>
          <a:srcRect l="28835" t="46937" r="57789" b="22645"/>
          <a:stretch/>
        </p:blipFill>
        <p:spPr>
          <a:xfrm>
            <a:off x="5043260" y="1360934"/>
            <a:ext cx="2924080" cy="4432290"/>
          </a:xfrm>
          <a:prstGeom prst="rect">
            <a:avLst/>
          </a:prstGeom>
        </p:spPr>
      </p:pic>
    </p:spTree>
    <p:extLst>
      <p:ext uri="{BB962C8B-B14F-4D97-AF65-F5344CB8AC3E}">
        <p14:creationId xmlns:p14="http://schemas.microsoft.com/office/powerpoint/2010/main" val="20892796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611560" y="908720"/>
            <a:ext cx="8820472" cy="3515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endParaRPr lang="en-US" altLang="zh-CN" sz="3200" b="1" dirty="0">
              <a:latin typeface="黑体" pitchFamily="2" charset="-122"/>
              <a:ea typeface="黑体" pitchFamily="2" charset="-122"/>
            </a:endParaRPr>
          </a:p>
          <a:p>
            <a:pPr eaLnBrk="1" hangingPunct="1"/>
            <a:r>
              <a:rPr lang="zh-CN" altLang="en-US" sz="3200" b="1" dirty="0">
                <a:solidFill>
                  <a:srgbClr val="7030A0"/>
                </a:solidFill>
                <a:latin typeface="+mn-ea"/>
                <a:ea typeface="+mn-ea"/>
              </a:rPr>
              <a:t>实验</a:t>
            </a:r>
            <a:r>
              <a:rPr lang="en-US" altLang="zh-CN" sz="3200" b="1" dirty="0">
                <a:solidFill>
                  <a:srgbClr val="7030A0"/>
                </a:solidFill>
                <a:latin typeface="+mn-ea"/>
                <a:ea typeface="+mn-ea"/>
              </a:rPr>
              <a:t>6</a:t>
            </a:r>
            <a:r>
              <a:rPr lang="zh-CN" altLang="en-US" sz="3200" b="1" dirty="0">
                <a:latin typeface="黑体" pitchFamily="2" charset="-122"/>
                <a:ea typeface="黑体" pitchFamily="2" charset="-122"/>
              </a:rPr>
              <a:t>： 离子和药物对离体蛙心的影响</a:t>
            </a:r>
            <a:endParaRPr lang="en-US" altLang="zh-CN" sz="3200" b="1" dirty="0">
              <a:latin typeface="黑体" pitchFamily="2" charset="-122"/>
              <a:ea typeface="黑体" pitchFamily="2" charset="-122"/>
            </a:endParaRPr>
          </a:p>
          <a:p>
            <a:pPr eaLnBrk="1" hangingPunct="1">
              <a:spcBef>
                <a:spcPts val="1200"/>
              </a:spcBef>
            </a:pPr>
            <a:r>
              <a:rPr lang="en-US" altLang="zh-CN" sz="3200" b="1" dirty="0">
                <a:latin typeface="黑体" pitchFamily="2" charset="-122"/>
                <a:ea typeface="黑体" pitchFamily="2" charset="-122"/>
              </a:rPr>
              <a:t>        ——</a:t>
            </a:r>
            <a:r>
              <a:rPr lang="zh-CN" altLang="en-US" sz="3200" b="1" dirty="0">
                <a:latin typeface="黑体" pitchFamily="2" charset="-122"/>
                <a:ea typeface="黑体" pitchFamily="2" charset="-122"/>
              </a:rPr>
              <a:t>（蛙心灌流）</a:t>
            </a:r>
          </a:p>
        </p:txBody>
      </p:sp>
    </p:spTree>
    <p:extLst>
      <p:ext uri="{BB962C8B-B14F-4D97-AF65-F5344CB8AC3E}">
        <p14:creationId xmlns:p14="http://schemas.microsoft.com/office/powerpoint/2010/main" val="2798568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914E0DD-F7BF-47E1-9DA9-D4DCF137A7D3}"/>
              </a:ext>
            </a:extLst>
          </p:cNvPr>
          <p:cNvSpPr>
            <a:spLocks noGrp="1"/>
          </p:cNvSpPr>
          <p:nvPr>
            <p:ph idx="1"/>
          </p:nvPr>
        </p:nvSpPr>
        <p:spPr>
          <a:xfrm>
            <a:off x="395536" y="404664"/>
            <a:ext cx="7704856" cy="5832648"/>
          </a:xfrm>
          <a:noFill/>
        </p:spPr>
        <p:txBody>
          <a:bodyPr>
            <a:normAutofit/>
          </a:bodyPr>
          <a:lstStyle/>
          <a:p>
            <a:pPr algn="just">
              <a:spcBef>
                <a:spcPts val="600"/>
              </a:spcBef>
            </a:pPr>
            <a:r>
              <a:rPr lang="zh-CN" altLang="en-US" sz="2300" b="1" dirty="0">
                <a:solidFill>
                  <a:srgbClr val="000099"/>
                </a:solidFill>
              </a:rPr>
              <a:t>观察离子对心脏活动的影响：</a:t>
            </a:r>
          </a:p>
          <a:p>
            <a:pPr lvl="1" algn="just">
              <a:spcBef>
                <a:spcPts val="600"/>
              </a:spcBef>
            </a:pPr>
            <a:r>
              <a:rPr lang="zh-CN" altLang="en-US" b="1" dirty="0"/>
              <a:t>打开软件</a:t>
            </a:r>
            <a:r>
              <a:rPr lang="zh-CN" altLang="en-US" b="1" dirty="0">
                <a:cs typeface="Arial" charset="0"/>
              </a:rPr>
              <a:t>→</a:t>
            </a:r>
            <a:r>
              <a:rPr lang="zh-CN" altLang="en-US" b="1" dirty="0"/>
              <a:t>选择蛙心灌流实验 </a:t>
            </a:r>
            <a:r>
              <a:rPr lang="zh-CN" altLang="en-US" b="1" dirty="0">
                <a:latin typeface="宋体" pitchFamily="2" charset="-122"/>
              </a:rPr>
              <a:t>→ 开始</a:t>
            </a:r>
            <a:r>
              <a:rPr lang="zh-CN" altLang="en-US" b="1" dirty="0"/>
              <a:t>示波 </a:t>
            </a:r>
            <a:r>
              <a:rPr lang="zh-CN" altLang="en-US" b="1" dirty="0">
                <a:cs typeface="Arial" charset="0"/>
              </a:rPr>
              <a:t>→ 开始</a:t>
            </a:r>
            <a:r>
              <a:rPr lang="zh-CN" altLang="en-US" b="1" dirty="0"/>
              <a:t>记录 </a:t>
            </a:r>
            <a:r>
              <a:rPr lang="zh-CN" altLang="en-US" b="1" dirty="0">
                <a:cs typeface="Arial" charset="0"/>
              </a:rPr>
              <a:t>→ </a:t>
            </a:r>
            <a:r>
              <a:rPr lang="zh-CN" altLang="en-US" b="1" dirty="0">
                <a:solidFill>
                  <a:srgbClr val="000099"/>
                </a:solidFill>
              </a:rPr>
              <a:t>记录正常心搏曲线</a:t>
            </a:r>
            <a:r>
              <a:rPr lang="zh-CN" altLang="en-US" b="1" dirty="0"/>
              <a:t>；</a:t>
            </a:r>
          </a:p>
          <a:p>
            <a:pPr lvl="1" algn="just">
              <a:spcBef>
                <a:spcPts val="600"/>
              </a:spcBef>
            </a:pPr>
            <a:r>
              <a:rPr lang="zh-CN" altLang="en-US" b="1" dirty="0"/>
              <a:t>向静脉插管内任氏液中</a:t>
            </a:r>
            <a:r>
              <a:rPr lang="zh-CN" altLang="en-US" b="1" dirty="0">
                <a:latin typeface="Times New Roman" pitchFamily="18" charset="0"/>
              </a:rPr>
              <a:t>滴加</a:t>
            </a:r>
            <a:r>
              <a:rPr lang="en-US" altLang="zh-CN" b="1" dirty="0">
                <a:latin typeface="Times New Roman" pitchFamily="18" charset="0"/>
              </a:rPr>
              <a:t>4</a:t>
            </a:r>
            <a:r>
              <a:rPr lang="zh-CN" altLang="en-US" b="1" dirty="0">
                <a:latin typeface="Times New Roman" pitchFamily="18" charset="0"/>
              </a:rPr>
              <a:t>％</a:t>
            </a:r>
            <a:r>
              <a:rPr lang="en-US" altLang="zh-CN" b="1" dirty="0">
                <a:latin typeface="Times New Roman" pitchFamily="18" charset="0"/>
              </a:rPr>
              <a:t>CaCl</a:t>
            </a:r>
            <a:r>
              <a:rPr lang="en-US" altLang="zh-CN" b="1" baseline="-25000" dirty="0">
                <a:latin typeface="Times New Roman" pitchFamily="18" charset="0"/>
              </a:rPr>
              <a:t>2  </a:t>
            </a:r>
            <a:r>
              <a:rPr lang="en-US" altLang="zh-CN" b="1" dirty="0">
                <a:solidFill>
                  <a:srgbClr val="0000CC"/>
                </a:solidFill>
                <a:latin typeface="Times New Roman" pitchFamily="18" charset="0"/>
              </a:rPr>
              <a:t>2 </a:t>
            </a:r>
            <a:r>
              <a:rPr lang="zh-CN" altLang="en-US" b="1" dirty="0">
                <a:solidFill>
                  <a:srgbClr val="0000CC"/>
                </a:solidFill>
                <a:latin typeface="Times New Roman" pitchFamily="18" charset="0"/>
              </a:rPr>
              <a:t>滴</a:t>
            </a:r>
            <a:r>
              <a:rPr lang="zh-CN" altLang="en-US" b="1" dirty="0">
                <a:latin typeface="Times New Roman" pitchFamily="18" charset="0"/>
              </a:rPr>
              <a:t>，快速吹洗混匀后观察心搏</a:t>
            </a:r>
            <a:r>
              <a:rPr lang="zh-CN" altLang="en-US" b="1" dirty="0">
                <a:solidFill>
                  <a:srgbClr val="E820C2"/>
                </a:solidFill>
                <a:latin typeface="Times New Roman" pitchFamily="18" charset="0"/>
              </a:rPr>
              <a:t>出现变化后立即</a:t>
            </a:r>
            <a:r>
              <a:rPr lang="zh-CN" altLang="en-US" b="1" dirty="0"/>
              <a:t>将灌流液全部吸出，用新鲜任氏液换洗</a:t>
            </a:r>
            <a:r>
              <a:rPr lang="en-US" altLang="zh-CN" b="1" dirty="0"/>
              <a:t>2</a:t>
            </a:r>
            <a:r>
              <a:rPr lang="zh-CN" altLang="en-US" b="1" dirty="0"/>
              <a:t>－</a:t>
            </a:r>
            <a:r>
              <a:rPr lang="en-US" altLang="zh-CN" b="1" dirty="0"/>
              <a:t>3</a:t>
            </a:r>
            <a:r>
              <a:rPr lang="zh-CN" altLang="en-US" b="1" dirty="0"/>
              <a:t>遍后，在静脉插管内注入新鲜任氏液，使心脏恢复正常搏动；</a:t>
            </a:r>
          </a:p>
          <a:p>
            <a:pPr lvl="1" algn="just">
              <a:spcBef>
                <a:spcPts val="600"/>
              </a:spcBef>
            </a:pPr>
            <a:r>
              <a:rPr lang="zh-CN" altLang="en-US" b="1" dirty="0">
                <a:latin typeface="Times New Roman" pitchFamily="18" charset="0"/>
              </a:rPr>
              <a:t>滴加</a:t>
            </a:r>
            <a:r>
              <a:rPr lang="en-US" altLang="zh-CN" b="1" dirty="0">
                <a:latin typeface="Times New Roman" pitchFamily="18" charset="0"/>
              </a:rPr>
              <a:t>4</a:t>
            </a:r>
            <a:r>
              <a:rPr lang="zh-CN" altLang="en-US" b="1" dirty="0">
                <a:latin typeface="Times New Roman" pitchFamily="18" charset="0"/>
              </a:rPr>
              <a:t>％</a:t>
            </a:r>
            <a:r>
              <a:rPr lang="en-US" altLang="zh-CN" b="1" dirty="0">
                <a:latin typeface="Times New Roman" pitchFamily="18" charset="0"/>
              </a:rPr>
              <a:t>CaCl</a:t>
            </a:r>
            <a:r>
              <a:rPr lang="en-US" altLang="zh-CN" b="1" baseline="-25000" dirty="0">
                <a:latin typeface="Times New Roman" pitchFamily="18" charset="0"/>
              </a:rPr>
              <a:t>2 </a:t>
            </a:r>
            <a:r>
              <a:rPr lang="en-US" altLang="zh-CN" b="1" baseline="-25000" dirty="0">
                <a:solidFill>
                  <a:srgbClr val="0000CC"/>
                </a:solidFill>
                <a:latin typeface="Times New Roman" pitchFamily="18" charset="0"/>
              </a:rPr>
              <a:t> </a:t>
            </a:r>
            <a:r>
              <a:rPr lang="en-US" altLang="zh-CN" b="1" dirty="0">
                <a:solidFill>
                  <a:srgbClr val="0000CC"/>
                </a:solidFill>
                <a:latin typeface="Times New Roman" pitchFamily="18" charset="0"/>
              </a:rPr>
              <a:t>6 </a:t>
            </a:r>
            <a:r>
              <a:rPr lang="zh-CN" altLang="en-US" b="1" dirty="0">
                <a:solidFill>
                  <a:srgbClr val="0000CC"/>
                </a:solidFill>
                <a:latin typeface="Times New Roman" pitchFamily="18" charset="0"/>
              </a:rPr>
              <a:t>滴</a:t>
            </a:r>
            <a:r>
              <a:rPr lang="zh-CN" altLang="en-US" b="1" dirty="0">
                <a:latin typeface="Times New Roman" pitchFamily="18" charset="0"/>
              </a:rPr>
              <a:t>，快速吹洗混匀后观察心搏</a:t>
            </a:r>
            <a:r>
              <a:rPr lang="zh-CN" altLang="en-US" b="1" dirty="0">
                <a:solidFill>
                  <a:srgbClr val="E820C2"/>
                </a:solidFill>
                <a:latin typeface="Times New Roman" pitchFamily="18" charset="0"/>
              </a:rPr>
              <a:t>出现变化后立即</a:t>
            </a:r>
            <a:r>
              <a:rPr lang="zh-CN" altLang="en-US" b="1" dirty="0">
                <a:latin typeface="Times New Roman" pitchFamily="18" charset="0"/>
              </a:rPr>
              <a:t>换洗；</a:t>
            </a:r>
          </a:p>
          <a:p>
            <a:pPr lvl="1" algn="just">
              <a:spcBef>
                <a:spcPts val="600"/>
              </a:spcBef>
            </a:pPr>
            <a:r>
              <a:rPr lang="zh-CN" altLang="en-US" b="1" i="1" dirty="0">
                <a:solidFill>
                  <a:srgbClr val="130759"/>
                </a:solidFill>
                <a:latin typeface="Times New Roman" pitchFamily="18" charset="0"/>
              </a:rPr>
              <a:t>滴加</a:t>
            </a:r>
            <a:r>
              <a:rPr lang="en-US" altLang="zh-CN" b="1" i="1" dirty="0">
                <a:solidFill>
                  <a:srgbClr val="130759"/>
                </a:solidFill>
                <a:latin typeface="Times New Roman" pitchFamily="18" charset="0"/>
              </a:rPr>
              <a:t>4</a:t>
            </a:r>
            <a:r>
              <a:rPr lang="zh-CN" altLang="en-US" b="1" i="1" dirty="0">
                <a:solidFill>
                  <a:srgbClr val="130759"/>
                </a:solidFill>
                <a:latin typeface="Times New Roman" pitchFamily="18" charset="0"/>
              </a:rPr>
              <a:t>％</a:t>
            </a:r>
            <a:r>
              <a:rPr lang="en-US" altLang="zh-CN" b="1" i="1" dirty="0" err="1">
                <a:solidFill>
                  <a:srgbClr val="130759"/>
                </a:solidFill>
                <a:latin typeface="Times New Roman" pitchFamily="18" charset="0"/>
              </a:rPr>
              <a:t>KCl</a:t>
            </a:r>
            <a:r>
              <a:rPr lang="en-US" altLang="zh-CN" b="1" i="1" dirty="0">
                <a:solidFill>
                  <a:srgbClr val="130759"/>
                </a:solidFill>
                <a:latin typeface="Times New Roman" pitchFamily="18" charset="0"/>
              </a:rPr>
              <a:t> </a:t>
            </a:r>
            <a:r>
              <a:rPr lang="en-US" altLang="zh-CN" b="1" i="1" dirty="0">
                <a:solidFill>
                  <a:srgbClr val="0000CC"/>
                </a:solidFill>
                <a:latin typeface="Times New Roman" pitchFamily="18" charset="0"/>
              </a:rPr>
              <a:t>1</a:t>
            </a:r>
            <a:r>
              <a:rPr lang="zh-CN" altLang="en-US" b="1" i="1" dirty="0">
                <a:solidFill>
                  <a:srgbClr val="0000CC"/>
                </a:solidFill>
                <a:latin typeface="Times New Roman" pitchFamily="18" charset="0"/>
              </a:rPr>
              <a:t>－</a:t>
            </a:r>
            <a:r>
              <a:rPr lang="en-US" altLang="zh-CN" b="1" i="1" dirty="0">
                <a:solidFill>
                  <a:srgbClr val="0000CC"/>
                </a:solidFill>
                <a:latin typeface="Times New Roman" pitchFamily="18" charset="0"/>
              </a:rPr>
              <a:t>2 </a:t>
            </a:r>
            <a:r>
              <a:rPr lang="zh-CN" altLang="en-US" b="1" i="1" dirty="0">
                <a:solidFill>
                  <a:srgbClr val="0000CC"/>
                </a:solidFill>
                <a:latin typeface="Times New Roman" pitchFamily="18" charset="0"/>
              </a:rPr>
              <a:t>滴</a:t>
            </a:r>
            <a:r>
              <a:rPr lang="zh-CN" altLang="en-US" b="1" i="1" dirty="0">
                <a:solidFill>
                  <a:srgbClr val="130759"/>
                </a:solidFill>
                <a:latin typeface="Times New Roman" pitchFamily="18" charset="0"/>
              </a:rPr>
              <a:t>，快速吹洗混匀后观察心搏</a:t>
            </a:r>
            <a:r>
              <a:rPr lang="zh-CN" altLang="en-US" b="1" i="1" dirty="0">
                <a:solidFill>
                  <a:srgbClr val="E820C2"/>
                </a:solidFill>
                <a:latin typeface="Times New Roman" pitchFamily="18" charset="0"/>
              </a:rPr>
              <a:t>出现变化后立即</a:t>
            </a:r>
            <a:r>
              <a:rPr lang="zh-CN" altLang="en-US" b="1" i="1" dirty="0">
                <a:solidFill>
                  <a:srgbClr val="130759"/>
                </a:solidFill>
                <a:latin typeface="Times New Roman" pitchFamily="18" charset="0"/>
              </a:rPr>
              <a:t>换洗。</a:t>
            </a:r>
          </a:p>
          <a:p>
            <a:pPr algn="just">
              <a:spcBef>
                <a:spcPts val="600"/>
              </a:spcBef>
            </a:pPr>
            <a:r>
              <a:rPr lang="zh-CN" altLang="en-US" sz="2300" b="1" dirty="0">
                <a:solidFill>
                  <a:srgbClr val="C00000"/>
                </a:solidFill>
              </a:rPr>
              <a:t>注意：</a:t>
            </a:r>
            <a:endParaRPr lang="en-US" altLang="zh-CN" sz="2300" b="1" dirty="0">
              <a:solidFill>
                <a:srgbClr val="C00000"/>
              </a:solidFill>
            </a:endParaRPr>
          </a:p>
          <a:p>
            <a:pPr lvl="1" algn="just">
              <a:spcBef>
                <a:spcPts val="600"/>
              </a:spcBef>
            </a:pPr>
            <a:r>
              <a:rPr lang="zh-CN" altLang="en-US" b="1" dirty="0">
                <a:solidFill>
                  <a:srgbClr val="7030A0"/>
                </a:solidFill>
              </a:rPr>
              <a:t>及时打好标记。</a:t>
            </a:r>
            <a:endParaRPr lang="en-US" altLang="zh-CN" b="1" dirty="0">
              <a:solidFill>
                <a:srgbClr val="7030A0"/>
              </a:solidFill>
            </a:endParaRPr>
          </a:p>
          <a:p>
            <a:pPr lvl="1" algn="just">
              <a:spcBef>
                <a:spcPts val="600"/>
              </a:spcBef>
            </a:pPr>
            <a:r>
              <a:rPr lang="zh-CN" altLang="en-US" b="1" dirty="0">
                <a:solidFill>
                  <a:srgbClr val="7030A0"/>
                </a:solidFill>
              </a:rPr>
              <a:t>每次更换灌流液时，液面应保持一致。</a:t>
            </a:r>
            <a:endParaRPr lang="en-US" altLang="zh-CN" b="1" dirty="0">
              <a:solidFill>
                <a:srgbClr val="7030A0"/>
              </a:solidFill>
            </a:endParaRPr>
          </a:p>
        </p:txBody>
      </p:sp>
    </p:spTree>
    <p:extLst>
      <p:ext uri="{BB962C8B-B14F-4D97-AF65-F5344CB8AC3E}">
        <p14:creationId xmlns:p14="http://schemas.microsoft.com/office/powerpoint/2010/main" val="2123683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Grp="1" noRot="1" noChangeArrowheads="1"/>
          </p:cNvSpPr>
          <p:nvPr>
            <p:ph type="body" idx="4294967295"/>
          </p:nvPr>
        </p:nvSpPr>
        <p:spPr>
          <a:xfrm>
            <a:off x="605284" y="333375"/>
            <a:ext cx="8286750" cy="6192838"/>
          </a:xfrm>
        </p:spPr>
        <p:txBody>
          <a:bodyPr>
            <a:normAutofit/>
          </a:bodyPr>
          <a:lstStyle/>
          <a:p>
            <a:pPr eaLnBrk="1" fontAlgn="auto" hangingPunct="1">
              <a:lnSpc>
                <a:spcPct val="80000"/>
              </a:lnSpc>
              <a:spcAft>
                <a:spcPts val="0"/>
              </a:spcAft>
              <a:buFont typeface="Wingdings 2"/>
              <a:buChar char=""/>
              <a:defRPr/>
            </a:pPr>
            <a:endParaRPr lang="en-US" altLang="zh-CN" sz="1500" b="1" dirty="0">
              <a:solidFill>
                <a:srgbClr val="FF99CC"/>
              </a:solidFill>
            </a:endParaRPr>
          </a:p>
          <a:p>
            <a:pPr eaLnBrk="1" fontAlgn="auto" hangingPunct="1">
              <a:lnSpc>
                <a:spcPct val="80000"/>
              </a:lnSpc>
              <a:spcAft>
                <a:spcPts val="0"/>
              </a:spcAft>
              <a:buFont typeface="Wingdings" pitchFamily="2" charset="2"/>
              <a:buNone/>
              <a:defRPr/>
            </a:pPr>
            <a:r>
              <a:rPr lang="en-US" altLang="zh-CN" sz="1600" b="1" dirty="0"/>
              <a:t>                                                </a:t>
            </a:r>
            <a:r>
              <a:rPr lang="zh-CN" altLang="en-US" sz="2000" b="1" dirty="0">
                <a:solidFill>
                  <a:srgbClr val="00B050"/>
                </a:solidFill>
              </a:rPr>
              <a:t>正常心搏曲线</a:t>
            </a:r>
            <a:endParaRPr lang="zh-CN" altLang="en-US" sz="2000" b="1" dirty="0">
              <a:solidFill>
                <a:srgbClr val="00B050"/>
              </a:solidFill>
              <a:cs typeface="Arial" charset="0"/>
            </a:endParaRPr>
          </a:p>
          <a:p>
            <a:pP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                                                ↓</a:t>
            </a:r>
            <a:endParaRPr lang="zh-CN" altLang="en-US" sz="2000" b="1" dirty="0">
              <a:solidFill>
                <a:schemeClr val="tx1"/>
              </a:solidFill>
            </a:endParaRPr>
          </a:p>
          <a:p>
            <a:pPr eaLnBrk="1" fontAlgn="auto" hangingPunct="1">
              <a:lnSpc>
                <a:spcPct val="80000"/>
              </a:lnSpc>
              <a:spcAft>
                <a:spcPts val="0"/>
              </a:spcAft>
              <a:buFont typeface="Wingdings" pitchFamily="2" charset="2"/>
              <a:buNone/>
              <a:defRPr/>
            </a:pPr>
            <a:r>
              <a:rPr lang="zh-CN" altLang="en-US" sz="2400" b="1" dirty="0"/>
              <a:t>                                </a:t>
            </a:r>
            <a:r>
              <a:rPr lang="en-US" altLang="zh-CN" sz="2000" b="1" dirty="0">
                <a:solidFill>
                  <a:schemeClr val="tx1"/>
                </a:solidFill>
                <a:latin typeface="Times New Roman" pitchFamily="18" charset="0"/>
              </a:rPr>
              <a:t>4</a:t>
            </a:r>
            <a:r>
              <a:rPr lang="zh-CN" altLang="en-US" sz="2000" b="1" dirty="0">
                <a:solidFill>
                  <a:schemeClr val="tx1"/>
                </a:solidFill>
                <a:latin typeface="Times New Roman" pitchFamily="18" charset="0"/>
              </a:rPr>
              <a:t>％</a:t>
            </a:r>
            <a:r>
              <a:rPr lang="en-US" altLang="zh-CN" sz="2000" b="1" dirty="0">
                <a:solidFill>
                  <a:schemeClr val="tx1"/>
                </a:solidFill>
                <a:latin typeface="Times New Roman" pitchFamily="18" charset="0"/>
              </a:rPr>
              <a:t>CaCl</a:t>
            </a:r>
            <a:r>
              <a:rPr lang="en-US" altLang="zh-CN" sz="2000" b="1" baseline="-25000" dirty="0">
                <a:solidFill>
                  <a:schemeClr val="tx1"/>
                </a:solidFill>
                <a:latin typeface="Times New Roman" pitchFamily="18" charset="0"/>
              </a:rPr>
              <a:t>2</a:t>
            </a:r>
            <a:r>
              <a:rPr lang="zh-CN" altLang="en-US" sz="2000" b="1" baseline="-25000" dirty="0">
                <a:solidFill>
                  <a:schemeClr val="tx1"/>
                </a:solidFill>
                <a:latin typeface="Times New Roman" pitchFamily="18" charset="0"/>
              </a:rPr>
              <a:t>，  </a:t>
            </a:r>
            <a:r>
              <a:rPr lang="en-US" altLang="zh-CN" sz="2000" b="1" dirty="0">
                <a:solidFill>
                  <a:srgbClr val="0000CC"/>
                </a:solidFill>
                <a:latin typeface="Times New Roman" pitchFamily="18" charset="0"/>
              </a:rPr>
              <a:t>2</a:t>
            </a:r>
            <a:r>
              <a:rPr lang="zh-CN" altLang="en-US" sz="2000" b="1" dirty="0">
                <a:solidFill>
                  <a:srgbClr val="0000CC"/>
                </a:solidFill>
                <a:latin typeface="Times New Roman" pitchFamily="18" charset="0"/>
              </a:rPr>
              <a:t>滴</a:t>
            </a:r>
          </a:p>
          <a:p>
            <a:pPr algn="ctr" eaLnBrk="1" fontAlgn="auto" hangingPunct="1">
              <a:lnSpc>
                <a:spcPct val="80000"/>
              </a:lnSpc>
              <a:spcAft>
                <a:spcPts val="0"/>
              </a:spcAft>
              <a:buFont typeface="Wingdings" pitchFamily="2" charset="2"/>
              <a:buNone/>
              <a:defRPr/>
            </a:pPr>
            <a:r>
              <a:rPr lang="zh-CN" altLang="en-US" sz="2000" b="1" dirty="0">
                <a:cs typeface="Arial" charset="0"/>
              </a:rPr>
              <a:t>                  </a:t>
            </a:r>
            <a:r>
              <a:rPr lang="zh-CN" altLang="en-US" sz="2000" b="1" dirty="0">
                <a:solidFill>
                  <a:schemeClr val="tx1"/>
                </a:solidFill>
                <a:cs typeface="Arial" charset="0"/>
              </a:rPr>
              <a:t>↓</a:t>
            </a:r>
            <a:r>
              <a:rPr lang="zh-CN" altLang="en-US" sz="2000" b="1" dirty="0">
                <a:solidFill>
                  <a:srgbClr val="FF0000"/>
                </a:solidFill>
                <a:cs typeface="Arial" charset="0"/>
              </a:rPr>
              <a:t>一旦出现现象</a:t>
            </a: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立即</a:t>
            </a:r>
            <a:r>
              <a:rPr lang="zh-CN" altLang="en-US" sz="2000" b="1" dirty="0">
                <a:solidFill>
                  <a:srgbClr val="0000CC"/>
                </a:solidFill>
                <a:cs typeface="Arial" charset="0"/>
              </a:rPr>
              <a:t>换洗</a:t>
            </a:r>
            <a:r>
              <a:rPr lang="zh-CN" altLang="en-US" sz="2000" b="1" dirty="0">
                <a:cs typeface="Arial" charset="0"/>
              </a:rPr>
              <a:t>，</a:t>
            </a:r>
            <a:r>
              <a:rPr lang="en-US" altLang="zh-CN" sz="2000" b="1" dirty="0">
                <a:solidFill>
                  <a:schemeClr val="tx1"/>
                </a:solidFill>
                <a:cs typeface="Arial" charset="0"/>
              </a:rPr>
              <a:t>2-3</a:t>
            </a:r>
            <a:r>
              <a:rPr lang="zh-CN" altLang="en-US" sz="2000" b="1" dirty="0">
                <a:solidFill>
                  <a:schemeClr val="tx1"/>
                </a:solidFill>
                <a:cs typeface="Arial" charset="0"/>
              </a:rPr>
              <a:t>次</a:t>
            </a: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a:t>
            </a:r>
          </a:p>
          <a:p>
            <a:pPr algn="ctr" eaLnBrk="1" fontAlgn="auto" hangingPunct="1">
              <a:lnSpc>
                <a:spcPct val="80000"/>
              </a:lnSpc>
              <a:spcAft>
                <a:spcPts val="0"/>
              </a:spcAft>
              <a:buFont typeface="Wingdings" pitchFamily="2" charset="2"/>
              <a:buNone/>
              <a:defRPr/>
            </a:pPr>
            <a:r>
              <a:rPr lang="zh-CN" altLang="en-US" sz="2000" b="1" dirty="0">
                <a:solidFill>
                  <a:srgbClr val="00B050"/>
                </a:solidFill>
              </a:rPr>
              <a:t>正常心搏曲线</a:t>
            </a:r>
            <a:endParaRPr lang="zh-CN" altLang="en-US" sz="2000" b="1" dirty="0">
              <a:solidFill>
                <a:srgbClr val="00B050"/>
              </a:solidFill>
              <a:cs typeface="Arial" charset="0"/>
            </a:endParaRP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a:t>
            </a:r>
          </a:p>
          <a:p>
            <a:pPr algn="ctr" eaLnBrk="1" fontAlgn="auto" hangingPunct="1">
              <a:lnSpc>
                <a:spcPct val="80000"/>
              </a:lnSpc>
              <a:spcAft>
                <a:spcPts val="0"/>
              </a:spcAft>
              <a:buFont typeface="Wingdings" pitchFamily="2" charset="2"/>
              <a:buNone/>
              <a:defRPr/>
            </a:pPr>
            <a:r>
              <a:rPr lang="en-US" altLang="zh-CN" sz="2000" b="1" dirty="0">
                <a:solidFill>
                  <a:schemeClr val="tx1"/>
                </a:solidFill>
                <a:latin typeface="Times New Roman" pitchFamily="18" charset="0"/>
              </a:rPr>
              <a:t>4</a:t>
            </a:r>
            <a:r>
              <a:rPr lang="zh-CN" altLang="en-US" sz="2000" b="1" dirty="0">
                <a:solidFill>
                  <a:schemeClr val="tx1"/>
                </a:solidFill>
                <a:latin typeface="Times New Roman" pitchFamily="18" charset="0"/>
              </a:rPr>
              <a:t>％</a:t>
            </a:r>
            <a:r>
              <a:rPr lang="en-US" altLang="zh-CN" sz="2000" b="1" dirty="0">
                <a:solidFill>
                  <a:schemeClr val="tx1"/>
                </a:solidFill>
                <a:latin typeface="Times New Roman" pitchFamily="18" charset="0"/>
              </a:rPr>
              <a:t>CaCl</a:t>
            </a:r>
            <a:r>
              <a:rPr lang="en-US" altLang="zh-CN" sz="2000" b="1" baseline="-25000" dirty="0">
                <a:solidFill>
                  <a:schemeClr val="tx1"/>
                </a:solidFill>
                <a:latin typeface="Times New Roman" pitchFamily="18" charset="0"/>
              </a:rPr>
              <a:t>2</a:t>
            </a:r>
            <a:r>
              <a:rPr lang="zh-CN" altLang="en-US" sz="2000" b="1" baseline="-25000" dirty="0">
                <a:solidFill>
                  <a:schemeClr val="tx1"/>
                </a:solidFill>
                <a:latin typeface="Times New Roman" pitchFamily="18" charset="0"/>
              </a:rPr>
              <a:t>，  </a:t>
            </a:r>
            <a:r>
              <a:rPr lang="en-US" altLang="zh-CN" sz="2000" b="1" dirty="0">
                <a:solidFill>
                  <a:srgbClr val="0000CC"/>
                </a:solidFill>
                <a:latin typeface="Times New Roman" pitchFamily="18" charset="0"/>
              </a:rPr>
              <a:t>6</a:t>
            </a:r>
            <a:r>
              <a:rPr lang="zh-CN" altLang="en-US" sz="2000" b="1" dirty="0">
                <a:solidFill>
                  <a:srgbClr val="0000CC"/>
                </a:solidFill>
                <a:latin typeface="Times New Roman" pitchFamily="18" charset="0"/>
              </a:rPr>
              <a:t>滴</a:t>
            </a:r>
          </a:p>
          <a:p>
            <a:pPr algn="ctr" eaLnBrk="1" fontAlgn="auto" hangingPunct="1">
              <a:lnSpc>
                <a:spcPct val="80000"/>
              </a:lnSpc>
              <a:spcAft>
                <a:spcPts val="0"/>
              </a:spcAft>
              <a:buFont typeface="Wingdings" pitchFamily="2" charset="2"/>
              <a:buNone/>
              <a:defRPr/>
            </a:pPr>
            <a:r>
              <a:rPr lang="zh-CN" altLang="en-US" sz="2000" b="1" dirty="0">
                <a:cs typeface="Arial" charset="0"/>
              </a:rPr>
              <a:t>               </a:t>
            </a:r>
            <a:r>
              <a:rPr lang="zh-CN" altLang="en-US" sz="2000" b="1" dirty="0">
                <a:solidFill>
                  <a:schemeClr val="tx1"/>
                </a:solidFill>
                <a:cs typeface="Arial" charset="0"/>
              </a:rPr>
              <a:t>    ↓</a:t>
            </a:r>
            <a:r>
              <a:rPr lang="zh-CN" altLang="en-US" sz="2000" b="1" dirty="0">
                <a:solidFill>
                  <a:srgbClr val="FF0000"/>
                </a:solidFill>
                <a:cs typeface="Arial" charset="0"/>
              </a:rPr>
              <a:t>一旦出现现象</a:t>
            </a: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立即</a:t>
            </a:r>
            <a:r>
              <a:rPr lang="zh-CN" altLang="en-US" sz="2000" b="1" dirty="0">
                <a:solidFill>
                  <a:srgbClr val="0000CC"/>
                </a:solidFill>
                <a:cs typeface="Arial" charset="0"/>
              </a:rPr>
              <a:t>换洗</a:t>
            </a:r>
            <a:r>
              <a:rPr lang="zh-CN" altLang="en-US" sz="2000" b="1" dirty="0">
                <a:cs typeface="Arial" charset="0"/>
              </a:rPr>
              <a:t>，</a:t>
            </a:r>
            <a:r>
              <a:rPr lang="en-US" altLang="zh-CN" sz="2000" b="1" dirty="0">
                <a:solidFill>
                  <a:schemeClr val="tx1"/>
                </a:solidFill>
                <a:cs typeface="Arial" charset="0"/>
              </a:rPr>
              <a:t>2-3</a:t>
            </a:r>
            <a:r>
              <a:rPr lang="zh-CN" altLang="en-US" sz="2000" b="1" dirty="0">
                <a:solidFill>
                  <a:schemeClr val="tx1"/>
                </a:solidFill>
                <a:cs typeface="Arial" charset="0"/>
              </a:rPr>
              <a:t>次</a:t>
            </a: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a:t>
            </a:r>
          </a:p>
          <a:p>
            <a:pPr algn="ctr" eaLnBrk="1" fontAlgn="auto" hangingPunct="1">
              <a:lnSpc>
                <a:spcPct val="80000"/>
              </a:lnSpc>
              <a:spcAft>
                <a:spcPts val="0"/>
              </a:spcAft>
              <a:buFont typeface="Wingdings" pitchFamily="2" charset="2"/>
              <a:buNone/>
              <a:defRPr/>
            </a:pPr>
            <a:r>
              <a:rPr lang="zh-CN" altLang="en-US" sz="2000" b="1" dirty="0">
                <a:solidFill>
                  <a:srgbClr val="00B050"/>
                </a:solidFill>
              </a:rPr>
              <a:t>正常心搏曲线</a:t>
            </a:r>
            <a:endParaRPr lang="zh-CN" altLang="en-US" sz="2000" b="1" dirty="0">
              <a:solidFill>
                <a:srgbClr val="00B050"/>
              </a:solidFill>
              <a:cs typeface="Arial" charset="0"/>
            </a:endParaRPr>
          </a:p>
          <a:p>
            <a:pPr algn="ctr" eaLnBrk="1" fontAlgn="auto" hangingPunct="1">
              <a:lnSpc>
                <a:spcPct val="80000"/>
              </a:lnSpc>
              <a:spcAft>
                <a:spcPts val="0"/>
              </a:spcAft>
              <a:buFont typeface="Wingdings" pitchFamily="2" charset="2"/>
              <a:buNone/>
              <a:defRPr/>
            </a:pPr>
            <a:r>
              <a:rPr lang="zh-CN" altLang="en-US" sz="2000" b="1" dirty="0">
                <a:solidFill>
                  <a:schemeClr val="tx1"/>
                </a:solidFill>
                <a:cs typeface="Arial" charset="0"/>
              </a:rPr>
              <a:t>↓</a:t>
            </a:r>
          </a:p>
          <a:p>
            <a:pPr algn="ctr" eaLnBrk="1" fontAlgn="auto" hangingPunct="1">
              <a:lnSpc>
                <a:spcPct val="80000"/>
              </a:lnSpc>
              <a:spcAft>
                <a:spcPts val="0"/>
              </a:spcAft>
              <a:buFont typeface="Wingdings" pitchFamily="2" charset="2"/>
              <a:buNone/>
              <a:defRPr/>
            </a:pPr>
            <a:r>
              <a:rPr lang="en-US" altLang="zh-CN" sz="2000" b="1" i="1" dirty="0">
                <a:solidFill>
                  <a:srgbClr val="002060"/>
                </a:solidFill>
                <a:latin typeface="Times New Roman" pitchFamily="18" charset="0"/>
              </a:rPr>
              <a:t>4</a:t>
            </a:r>
            <a:r>
              <a:rPr lang="zh-CN" altLang="en-US" sz="2000" b="1" i="1" dirty="0">
                <a:solidFill>
                  <a:srgbClr val="002060"/>
                </a:solidFill>
                <a:latin typeface="Times New Roman" pitchFamily="18" charset="0"/>
              </a:rPr>
              <a:t>％</a:t>
            </a:r>
            <a:r>
              <a:rPr lang="en-US" altLang="zh-CN" sz="2000" b="1" i="1" dirty="0" err="1">
                <a:solidFill>
                  <a:srgbClr val="002060"/>
                </a:solidFill>
                <a:latin typeface="Times New Roman" pitchFamily="18" charset="0"/>
              </a:rPr>
              <a:t>KCl</a:t>
            </a:r>
            <a:r>
              <a:rPr lang="zh-CN" altLang="en-US" sz="2000" b="1" i="1" baseline="-25000" dirty="0">
                <a:solidFill>
                  <a:srgbClr val="002060"/>
                </a:solidFill>
                <a:latin typeface="Times New Roman" pitchFamily="18" charset="0"/>
              </a:rPr>
              <a:t>，</a:t>
            </a:r>
            <a:r>
              <a:rPr lang="zh-CN" altLang="en-US" sz="2000" b="1" i="1" dirty="0">
                <a:solidFill>
                  <a:srgbClr val="002060"/>
                </a:solidFill>
                <a:latin typeface="Times New Roman" pitchFamily="18" charset="0"/>
              </a:rPr>
              <a:t> </a:t>
            </a:r>
            <a:r>
              <a:rPr lang="en-US" altLang="zh-CN" sz="2000" b="1" i="1" dirty="0">
                <a:solidFill>
                  <a:srgbClr val="002060"/>
                </a:solidFill>
                <a:latin typeface="Times New Roman" pitchFamily="18" charset="0"/>
              </a:rPr>
              <a:t>1-2</a:t>
            </a:r>
            <a:r>
              <a:rPr lang="zh-CN" altLang="en-US" sz="2000" b="1" i="1" dirty="0">
                <a:solidFill>
                  <a:srgbClr val="002060"/>
                </a:solidFill>
                <a:latin typeface="Times New Roman" pitchFamily="18" charset="0"/>
              </a:rPr>
              <a:t>滴</a:t>
            </a:r>
          </a:p>
          <a:p>
            <a:pPr algn="ctr" eaLnBrk="1" fontAlgn="auto" hangingPunct="1">
              <a:lnSpc>
                <a:spcPct val="80000"/>
              </a:lnSpc>
              <a:spcAft>
                <a:spcPts val="0"/>
              </a:spcAft>
              <a:buFont typeface="Wingdings" pitchFamily="2" charset="2"/>
              <a:buNone/>
              <a:defRPr/>
            </a:pPr>
            <a:r>
              <a:rPr lang="zh-CN" altLang="en-US" sz="2000" b="1" i="1" dirty="0">
                <a:solidFill>
                  <a:srgbClr val="002060"/>
                </a:solidFill>
                <a:cs typeface="Arial" charset="0"/>
              </a:rPr>
              <a:t>                   </a:t>
            </a:r>
            <a:r>
              <a:rPr lang="zh-CN" altLang="en-US" sz="2000" b="1" dirty="0">
                <a:solidFill>
                  <a:srgbClr val="002060"/>
                </a:solidFill>
                <a:cs typeface="Arial" charset="0"/>
              </a:rPr>
              <a:t>↓</a:t>
            </a:r>
            <a:r>
              <a:rPr lang="zh-CN" altLang="en-US" sz="2000" b="1" i="1" dirty="0">
                <a:solidFill>
                  <a:srgbClr val="FF0000"/>
                </a:solidFill>
                <a:cs typeface="Arial" charset="0"/>
              </a:rPr>
              <a:t>一旦出现现象</a:t>
            </a:r>
          </a:p>
          <a:p>
            <a:pPr algn="ctr" eaLnBrk="1" fontAlgn="auto" hangingPunct="1">
              <a:lnSpc>
                <a:spcPct val="80000"/>
              </a:lnSpc>
              <a:spcAft>
                <a:spcPts val="0"/>
              </a:spcAft>
              <a:buFont typeface="Wingdings" pitchFamily="2" charset="2"/>
              <a:buNone/>
              <a:defRPr/>
            </a:pPr>
            <a:r>
              <a:rPr lang="zh-CN" altLang="en-US" sz="2000" b="1" i="1" dirty="0">
                <a:solidFill>
                  <a:srgbClr val="002060"/>
                </a:solidFill>
                <a:cs typeface="Arial" charset="0"/>
              </a:rPr>
              <a:t>立即</a:t>
            </a:r>
            <a:r>
              <a:rPr lang="zh-CN" altLang="en-US" sz="2000" b="1" i="1" dirty="0">
                <a:solidFill>
                  <a:srgbClr val="7030A0"/>
                </a:solidFill>
                <a:cs typeface="Arial" charset="0"/>
              </a:rPr>
              <a:t>换洗</a:t>
            </a:r>
            <a:r>
              <a:rPr lang="zh-CN" altLang="en-US" sz="2000" b="1" i="1" dirty="0">
                <a:solidFill>
                  <a:srgbClr val="002060"/>
                </a:solidFill>
                <a:cs typeface="Arial" charset="0"/>
              </a:rPr>
              <a:t>，</a:t>
            </a:r>
            <a:r>
              <a:rPr lang="en-US" altLang="zh-CN" sz="2000" b="1" i="1" dirty="0">
                <a:solidFill>
                  <a:srgbClr val="002060"/>
                </a:solidFill>
                <a:cs typeface="Arial" charset="0"/>
              </a:rPr>
              <a:t>2-3</a:t>
            </a:r>
            <a:r>
              <a:rPr lang="zh-CN" altLang="en-US" sz="2000" b="1" i="1" dirty="0">
                <a:solidFill>
                  <a:srgbClr val="002060"/>
                </a:solidFill>
                <a:cs typeface="Arial" charset="0"/>
              </a:rPr>
              <a:t>次</a:t>
            </a:r>
          </a:p>
          <a:p>
            <a:pPr algn="ctr" eaLnBrk="1" fontAlgn="auto" hangingPunct="1">
              <a:lnSpc>
                <a:spcPct val="80000"/>
              </a:lnSpc>
              <a:spcAft>
                <a:spcPts val="0"/>
              </a:spcAft>
              <a:buFont typeface="Wingdings" pitchFamily="2" charset="2"/>
              <a:buNone/>
              <a:defRPr/>
            </a:pPr>
            <a:r>
              <a:rPr lang="zh-CN" altLang="en-US" sz="2000" b="1" dirty="0">
                <a:solidFill>
                  <a:srgbClr val="002060"/>
                </a:solidFill>
                <a:cs typeface="Arial" charset="0"/>
              </a:rPr>
              <a:t>↓</a:t>
            </a:r>
          </a:p>
          <a:p>
            <a:pPr algn="ctr" eaLnBrk="1" fontAlgn="auto" hangingPunct="1">
              <a:lnSpc>
                <a:spcPct val="80000"/>
              </a:lnSpc>
              <a:spcAft>
                <a:spcPts val="0"/>
              </a:spcAft>
              <a:buFont typeface="Wingdings" pitchFamily="2" charset="2"/>
              <a:buNone/>
              <a:defRPr/>
            </a:pPr>
            <a:r>
              <a:rPr lang="zh-CN" altLang="en-US" sz="2000" b="1" i="1" dirty="0">
                <a:solidFill>
                  <a:srgbClr val="00B050"/>
                </a:solidFill>
              </a:rPr>
              <a:t>正常心搏曲线</a:t>
            </a:r>
            <a:endParaRPr lang="zh-CN" altLang="en-US" sz="2000" b="1" i="1" dirty="0">
              <a:solidFill>
                <a:srgbClr val="00B050"/>
              </a:solidFill>
              <a:cs typeface="Arial" charset="0"/>
            </a:endParaRPr>
          </a:p>
          <a:p>
            <a:pPr eaLnBrk="1" fontAlgn="auto" hangingPunct="1">
              <a:lnSpc>
                <a:spcPct val="80000"/>
              </a:lnSpc>
              <a:spcAft>
                <a:spcPts val="0"/>
              </a:spcAft>
              <a:buFont typeface="Wingdings 2"/>
              <a:buChar char=""/>
              <a:defRPr/>
            </a:pPr>
            <a:endParaRPr lang="en-US" altLang="zh-CN" sz="2000" b="1" dirty="0">
              <a:cs typeface="Arial" charset="0"/>
            </a:endParaRPr>
          </a:p>
        </p:txBody>
      </p:sp>
      <p:sp>
        <p:nvSpPr>
          <p:cNvPr id="20484" name="Rectangle 3"/>
          <p:cNvSpPr>
            <a:spLocks noRot="1" noChangeArrowheads="1"/>
          </p:cNvSpPr>
          <p:nvPr/>
        </p:nvSpPr>
        <p:spPr bwMode="auto">
          <a:xfrm>
            <a:off x="179512" y="1341438"/>
            <a:ext cx="3095625"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80000"/>
              </a:lnSpc>
              <a:spcBef>
                <a:spcPct val="20000"/>
              </a:spcBef>
              <a:buClr>
                <a:schemeClr val="bg2"/>
              </a:buClr>
              <a:buSzPct val="75000"/>
              <a:buFont typeface="Wingdings" pitchFamily="2" charset="2"/>
              <a:buChar char="n"/>
            </a:pPr>
            <a:r>
              <a:rPr lang="zh-CN" altLang="en-US" sz="2400" b="1" dirty="0">
                <a:latin typeface="黑体" panose="02010609060101010101" pitchFamily="49" charset="-122"/>
                <a:ea typeface="黑体" panose="02010609060101010101" pitchFamily="49" charset="-122"/>
              </a:rPr>
              <a:t>观察离子对心脏活动的影响：</a:t>
            </a:r>
            <a:endParaRPr lang="en-US" altLang="zh-CN" sz="2000" b="1" dirty="0">
              <a:latin typeface="黑体" panose="02010609060101010101" pitchFamily="49" charset="-122"/>
              <a:ea typeface="黑体" panose="02010609060101010101" pitchFamily="49" charset="-122"/>
              <a:cs typeface="Arial" charset="0"/>
            </a:endParaRPr>
          </a:p>
        </p:txBody>
      </p:sp>
    </p:spTree>
    <p:extLst>
      <p:ext uri="{BB962C8B-B14F-4D97-AF65-F5344CB8AC3E}">
        <p14:creationId xmlns:p14="http://schemas.microsoft.com/office/powerpoint/2010/main" val="37561443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DA8BBA6-DE3D-4BDB-8641-2C7323E44ED9}"/>
              </a:ext>
            </a:extLst>
          </p:cNvPr>
          <p:cNvSpPr>
            <a:spLocks noGrp="1"/>
          </p:cNvSpPr>
          <p:nvPr>
            <p:ph idx="1"/>
          </p:nvPr>
        </p:nvSpPr>
        <p:spPr>
          <a:xfrm>
            <a:off x="251520" y="260648"/>
            <a:ext cx="8208912" cy="6048672"/>
          </a:xfrm>
          <a:noFill/>
        </p:spPr>
        <p:txBody>
          <a:bodyPr>
            <a:noAutofit/>
          </a:bodyPr>
          <a:lstStyle/>
          <a:p>
            <a:pPr algn="just">
              <a:spcBef>
                <a:spcPts val="600"/>
              </a:spcBef>
            </a:pPr>
            <a:r>
              <a:rPr lang="zh-CN" altLang="en-US" sz="2300" b="1" dirty="0">
                <a:solidFill>
                  <a:srgbClr val="000099"/>
                </a:solidFill>
              </a:rPr>
              <a:t>观察药物对心脏活动的影响：</a:t>
            </a:r>
            <a:endParaRPr lang="zh-CN" altLang="en-US" sz="2300" b="1" dirty="0">
              <a:solidFill>
                <a:srgbClr val="000099"/>
              </a:solidFill>
              <a:latin typeface="Times New Roman" pitchFamily="18" charset="0"/>
            </a:endParaRPr>
          </a:p>
          <a:p>
            <a:pPr lvl="1" algn="just">
              <a:spcBef>
                <a:spcPts val="600"/>
              </a:spcBef>
            </a:pPr>
            <a:r>
              <a:rPr lang="zh-CN" altLang="en-US" b="1" dirty="0">
                <a:solidFill>
                  <a:srgbClr val="000099"/>
                </a:solidFill>
              </a:rPr>
              <a:t>记录正常心搏曲线</a:t>
            </a:r>
            <a:r>
              <a:rPr lang="zh-CN" altLang="en-US" b="1" dirty="0">
                <a:solidFill>
                  <a:schemeClr val="tx1"/>
                </a:solidFill>
              </a:rPr>
              <a:t>；</a:t>
            </a:r>
          </a:p>
          <a:p>
            <a:pPr lvl="1" algn="just">
              <a:spcBef>
                <a:spcPts val="600"/>
              </a:spcBef>
              <a:defRPr/>
            </a:pPr>
            <a:r>
              <a:rPr lang="zh-CN" altLang="en-US" b="1" dirty="0">
                <a:solidFill>
                  <a:schemeClr val="tx1"/>
                </a:solidFill>
                <a:latin typeface="Times New Roman" pitchFamily="18" charset="0"/>
              </a:rPr>
              <a:t>滴加</a:t>
            </a:r>
            <a:r>
              <a:rPr lang="en-US" altLang="zh-CN" b="1" dirty="0">
                <a:solidFill>
                  <a:schemeClr val="tx1"/>
                </a:solidFill>
                <a:latin typeface="Times New Roman" pitchFamily="18" charset="0"/>
              </a:rPr>
              <a:t>0.1%</a:t>
            </a:r>
            <a:r>
              <a:rPr lang="zh-CN" altLang="en-US" b="1" dirty="0">
                <a:solidFill>
                  <a:schemeClr val="tx1"/>
                </a:solidFill>
                <a:latin typeface="Times New Roman" pitchFamily="18" charset="0"/>
              </a:rPr>
              <a:t>去甲肾上腺素</a:t>
            </a:r>
            <a:r>
              <a:rPr lang="en-US" altLang="zh-CN" b="1" dirty="0">
                <a:solidFill>
                  <a:srgbClr val="0000CC"/>
                </a:solidFill>
                <a:latin typeface="Times New Roman" pitchFamily="18" charset="0"/>
              </a:rPr>
              <a:t>1</a:t>
            </a:r>
            <a:r>
              <a:rPr lang="zh-CN" altLang="en-US" b="1" dirty="0">
                <a:solidFill>
                  <a:srgbClr val="0000CC"/>
                </a:solidFill>
                <a:latin typeface="Times New Roman" pitchFamily="18" charset="0"/>
              </a:rPr>
              <a:t>滴</a:t>
            </a:r>
            <a:r>
              <a:rPr lang="zh-CN" altLang="en-US" b="1" dirty="0">
                <a:solidFill>
                  <a:schemeClr val="tx1"/>
                </a:solidFill>
                <a:latin typeface="Times New Roman" pitchFamily="18" charset="0"/>
              </a:rPr>
              <a:t>，</a:t>
            </a:r>
            <a:r>
              <a:rPr lang="zh-CN" altLang="en-US" b="1" dirty="0">
                <a:latin typeface="Times New Roman" pitchFamily="18" charset="0"/>
              </a:rPr>
              <a:t>快速吹洗混匀后</a:t>
            </a:r>
            <a:r>
              <a:rPr lang="zh-CN" altLang="en-US" b="1" dirty="0">
                <a:solidFill>
                  <a:schemeClr val="tx1"/>
                </a:solidFill>
                <a:latin typeface="Times New Roman" pitchFamily="18" charset="0"/>
              </a:rPr>
              <a:t>观察心搏情况，</a:t>
            </a:r>
            <a:r>
              <a:rPr lang="zh-CN" altLang="en-US" b="1" dirty="0">
                <a:solidFill>
                  <a:srgbClr val="E820C2"/>
                </a:solidFill>
                <a:latin typeface="Times New Roman" pitchFamily="18" charset="0"/>
              </a:rPr>
              <a:t>出现变化后立即</a:t>
            </a:r>
            <a:r>
              <a:rPr lang="zh-CN" altLang="en-US" b="1" dirty="0">
                <a:solidFill>
                  <a:schemeClr val="tx1"/>
                </a:solidFill>
                <a:latin typeface="Times New Roman" pitchFamily="18" charset="0"/>
              </a:rPr>
              <a:t>换洗；</a:t>
            </a:r>
          </a:p>
          <a:p>
            <a:pPr lvl="1" algn="just">
              <a:spcBef>
                <a:spcPts val="600"/>
              </a:spcBef>
              <a:defRPr/>
            </a:pPr>
            <a:r>
              <a:rPr lang="zh-CN" altLang="en-US" b="1" dirty="0">
                <a:solidFill>
                  <a:schemeClr val="tx1"/>
                </a:solidFill>
                <a:latin typeface="Times New Roman" pitchFamily="18" charset="0"/>
              </a:rPr>
              <a:t>滴</a:t>
            </a:r>
            <a:r>
              <a:rPr lang="zh-CN" altLang="en-US" b="1" dirty="0">
                <a:solidFill>
                  <a:schemeClr val="tx1"/>
                </a:solidFill>
                <a:latin typeface="宋体" charset="-122"/>
              </a:rPr>
              <a:t>加</a:t>
            </a:r>
            <a:r>
              <a:rPr lang="en-US" altLang="zh-CN" b="1" dirty="0">
                <a:latin typeface="Times New Roman" pitchFamily="18" charset="0"/>
              </a:rPr>
              <a:t>0.1%</a:t>
            </a:r>
            <a:r>
              <a:rPr lang="zh-CN" altLang="en-US" b="1" dirty="0">
                <a:latin typeface="Times New Roman" pitchFamily="18" charset="0"/>
              </a:rPr>
              <a:t>普萘洛尔</a:t>
            </a:r>
            <a:r>
              <a:rPr lang="en-US" altLang="zh-CN" b="1" dirty="0">
                <a:solidFill>
                  <a:srgbClr val="0000CC"/>
                </a:solidFill>
                <a:latin typeface="Times New Roman" pitchFamily="18" charset="0"/>
              </a:rPr>
              <a:t>1</a:t>
            </a:r>
            <a:r>
              <a:rPr lang="zh-CN" altLang="en-US" b="1" dirty="0">
                <a:solidFill>
                  <a:srgbClr val="0000CC"/>
                </a:solidFill>
                <a:latin typeface="Times New Roman" pitchFamily="18" charset="0"/>
              </a:rPr>
              <a:t>滴</a:t>
            </a:r>
            <a:r>
              <a:rPr lang="zh-CN" altLang="en-US" b="1" dirty="0">
                <a:latin typeface="Times New Roman" pitchFamily="18" charset="0"/>
              </a:rPr>
              <a:t>，混匀，</a:t>
            </a:r>
            <a:r>
              <a:rPr lang="zh-CN" altLang="en-US" b="1" dirty="0">
                <a:solidFill>
                  <a:schemeClr val="accent3">
                    <a:lumMod val="75000"/>
                  </a:schemeClr>
                </a:solidFill>
                <a:latin typeface="Times New Roman" pitchFamily="18" charset="0"/>
              </a:rPr>
              <a:t>约</a:t>
            </a:r>
            <a:r>
              <a:rPr lang="en-US" altLang="zh-CN" b="1" dirty="0">
                <a:solidFill>
                  <a:schemeClr val="accent3">
                    <a:lumMod val="75000"/>
                  </a:schemeClr>
                </a:solidFill>
                <a:latin typeface="Times New Roman" pitchFamily="18" charset="0"/>
              </a:rPr>
              <a:t>1 min </a:t>
            </a:r>
            <a:r>
              <a:rPr lang="zh-CN" altLang="en-US" b="1" dirty="0">
                <a:solidFill>
                  <a:schemeClr val="accent3">
                    <a:lumMod val="75000"/>
                  </a:schemeClr>
                </a:solidFill>
                <a:latin typeface="Times New Roman" pitchFamily="18" charset="0"/>
              </a:rPr>
              <a:t>后滴加</a:t>
            </a:r>
            <a:r>
              <a:rPr lang="en-US" altLang="zh-CN" b="1" dirty="0">
                <a:solidFill>
                  <a:schemeClr val="tx1"/>
                </a:solidFill>
                <a:latin typeface="Times New Roman" pitchFamily="18" charset="0"/>
              </a:rPr>
              <a:t>0.1%</a:t>
            </a:r>
            <a:r>
              <a:rPr lang="zh-CN" altLang="en-US" b="1" dirty="0">
                <a:solidFill>
                  <a:schemeClr val="tx1"/>
                </a:solidFill>
                <a:latin typeface="Times New Roman" pitchFamily="18" charset="0"/>
              </a:rPr>
              <a:t>去甲肾上腺素</a:t>
            </a:r>
            <a:r>
              <a:rPr lang="en-US" altLang="zh-CN" b="1" dirty="0">
                <a:solidFill>
                  <a:srgbClr val="0000CC"/>
                </a:solidFill>
                <a:latin typeface="Times New Roman" pitchFamily="18" charset="0"/>
              </a:rPr>
              <a:t>1</a:t>
            </a:r>
            <a:r>
              <a:rPr lang="zh-CN" altLang="en-US" b="1" dirty="0">
                <a:solidFill>
                  <a:srgbClr val="0000CC"/>
                </a:solidFill>
                <a:latin typeface="Times New Roman" pitchFamily="18" charset="0"/>
              </a:rPr>
              <a:t>滴</a:t>
            </a:r>
            <a:r>
              <a:rPr lang="zh-CN" altLang="en-US" b="1" dirty="0">
                <a:latin typeface="Times New Roman" pitchFamily="18" charset="0"/>
              </a:rPr>
              <a:t>，混匀后观察</a:t>
            </a:r>
            <a:r>
              <a:rPr lang="zh-CN" altLang="en-US" b="1" dirty="0">
                <a:solidFill>
                  <a:schemeClr val="tx1"/>
                </a:solidFill>
                <a:latin typeface="Times New Roman" pitchFamily="18" charset="0"/>
              </a:rPr>
              <a:t>心搏变化，与前一步进行比较后，立即</a:t>
            </a:r>
            <a:r>
              <a:rPr lang="zh-CN" altLang="en-US" b="1" dirty="0">
                <a:solidFill>
                  <a:srgbClr val="0000CC"/>
                </a:solidFill>
                <a:latin typeface="Times New Roman" pitchFamily="18" charset="0"/>
              </a:rPr>
              <a:t>换洗</a:t>
            </a:r>
            <a:r>
              <a:rPr lang="zh-CN" altLang="en-US" b="1" dirty="0">
                <a:latin typeface="Times New Roman" pitchFamily="18" charset="0"/>
              </a:rPr>
              <a:t>；</a:t>
            </a:r>
          </a:p>
          <a:p>
            <a:pPr lvl="1" algn="just">
              <a:spcBef>
                <a:spcPts val="600"/>
              </a:spcBef>
              <a:defRPr/>
            </a:pPr>
            <a:r>
              <a:rPr lang="zh-CN" altLang="en-US" b="1" i="1" dirty="0">
                <a:solidFill>
                  <a:srgbClr val="002060"/>
                </a:solidFill>
                <a:latin typeface="Times New Roman" pitchFamily="18" charset="0"/>
              </a:rPr>
              <a:t>滴加</a:t>
            </a:r>
            <a:r>
              <a:rPr lang="en-US" altLang="zh-CN" b="1" i="1" dirty="0">
                <a:solidFill>
                  <a:srgbClr val="002060"/>
                </a:solidFill>
                <a:latin typeface="Times New Roman" pitchFamily="18" charset="0"/>
              </a:rPr>
              <a:t>0.01</a:t>
            </a:r>
            <a:r>
              <a:rPr lang="zh-CN" altLang="en-US" b="1" i="1" dirty="0">
                <a:solidFill>
                  <a:srgbClr val="002060"/>
                </a:solidFill>
                <a:latin typeface="Times New Roman" pitchFamily="18" charset="0"/>
              </a:rPr>
              <a:t>％乙酰胆碱 </a:t>
            </a:r>
            <a:r>
              <a:rPr lang="en-US" altLang="zh-CN" b="1" i="1" dirty="0">
                <a:solidFill>
                  <a:srgbClr val="0000CC"/>
                </a:solidFill>
                <a:latin typeface="Times New Roman" pitchFamily="18" charset="0"/>
              </a:rPr>
              <a:t>1</a:t>
            </a:r>
            <a:r>
              <a:rPr lang="zh-CN" altLang="en-US" b="1" i="1" dirty="0">
                <a:solidFill>
                  <a:srgbClr val="0000CC"/>
                </a:solidFill>
                <a:latin typeface="Times New Roman" pitchFamily="18" charset="0"/>
              </a:rPr>
              <a:t>滴</a:t>
            </a:r>
            <a:r>
              <a:rPr lang="zh-CN" altLang="en-US" b="1" i="1" dirty="0">
                <a:solidFill>
                  <a:srgbClr val="002060"/>
                </a:solidFill>
                <a:latin typeface="Times New Roman" pitchFamily="18" charset="0"/>
              </a:rPr>
              <a:t>，</a:t>
            </a:r>
            <a:r>
              <a:rPr lang="zh-CN" altLang="en-US" b="1" dirty="0">
                <a:latin typeface="Times New Roman" pitchFamily="18" charset="0"/>
              </a:rPr>
              <a:t>混匀后</a:t>
            </a:r>
            <a:r>
              <a:rPr lang="zh-CN" altLang="en-US" b="1" i="1" dirty="0">
                <a:solidFill>
                  <a:srgbClr val="002060"/>
                </a:solidFill>
                <a:latin typeface="Times New Roman" pitchFamily="18" charset="0"/>
              </a:rPr>
              <a:t>观察心搏</a:t>
            </a:r>
            <a:r>
              <a:rPr lang="zh-CN" altLang="en-US" b="1" i="1" dirty="0">
                <a:solidFill>
                  <a:srgbClr val="E820C2"/>
                </a:solidFill>
                <a:latin typeface="Times New Roman" pitchFamily="18" charset="0"/>
              </a:rPr>
              <a:t>出现变化后立即</a:t>
            </a:r>
            <a:r>
              <a:rPr lang="zh-CN" altLang="en-US" b="1" i="1" dirty="0">
                <a:solidFill>
                  <a:srgbClr val="7030A0"/>
                </a:solidFill>
                <a:latin typeface="Times New Roman" pitchFamily="18" charset="0"/>
              </a:rPr>
              <a:t>换洗</a:t>
            </a:r>
            <a:r>
              <a:rPr lang="zh-CN" altLang="en-US" b="1" i="1" dirty="0">
                <a:solidFill>
                  <a:srgbClr val="002060"/>
                </a:solidFill>
                <a:latin typeface="Times New Roman" pitchFamily="18" charset="0"/>
              </a:rPr>
              <a:t>；</a:t>
            </a:r>
          </a:p>
          <a:p>
            <a:pPr lvl="1" algn="just">
              <a:spcBef>
                <a:spcPts val="600"/>
              </a:spcBef>
              <a:defRPr/>
            </a:pPr>
            <a:r>
              <a:rPr lang="zh-CN" altLang="en-US" b="1" i="1" dirty="0">
                <a:solidFill>
                  <a:srgbClr val="002060"/>
                </a:solidFill>
                <a:latin typeface="Times New Roman" pitchFamily="18" charset="0"/>
              </a:rPr>
              <a:t>滴加</a:t>
            </a:r>
            <a:r>
              <a:rPr lang="en-US" altLang="zh-CN" b="1" i="1" dirty="0">
                <a:solidFill>
                  <a:srgbClr val="002060"/>
                </a:solidFill>
                <a:latin typeface="Times New Roman" pitchFamily="18" charset="0"/>
              </a:rPr>
              <a:t>0.1%</a:t>
            </a:r>
            <a:r>
              <a:rPr lang="zh-CN" altLang="en-US" b="1" i="1" dirty="0">
                <a:solidFill>
                  <a:srgbClr val="002060"/>
                </a:solidFill>
                <a:latin typeface="Times New Roman" pitchFamily="18" charset="0"/>
              </a:rPr>
              <a:t>阿托品 </a:t>
            </a:r>
            <a:r>
              <a:rPr lang="en-US" altLang="zh-CN" b="1" i="1" dirty="0">
                <a:solidFill>
                  <a:srgbClr val="0000CC"/>
                </a:solidFill>
                <a:latin typeface="Times New Roman" pitchFamily="18" charset="0"/>
              </a:rPr>
              <a:t>1</a:t>
            </a:r>
            <a:r>
              <a:rPr lang="zh-CN" altLang="en-US" b="1" i="1" dirty="0">
                <a:solidFill>
                  <a:srgbClr val="0000CC"/>
                </a:solidFill>
                <a:latin typeface="Times New Roman" pitchFamily="18" charset="0"/>
              </a:rPr>
              <a:t>滴</a:t>
            </a:r>
            <a:r>
              <a:rPr lang="zh-CN" altLang="en-US" b="1" i="1" dirty="0">
                <a:solidFill>
                  <a:srgbClr val="002060"/>
                </a:solidFill>
                <a:latin typeface="Times New Roman" pitchFamily="18" charset="0"/>
              </a:rPr>
              <a:t>，混匀，</a:t>
            </a:r>
            <a:r>
              <a:rPr lang="zh-CN" altLang="en-US" b="1" i="1" dirty="0">
                <a:solidFill>
                  <a:schemeClr val="accent3">
                    <a:lumMod val="75000"/>
                  </a:schemeClr>
                </a:solidFill>
                <a:latin typeface="Times New Roman" pitchFamily="18" charset="0"/>
              </a:rPr>
              <a:t>约</a:t>
            </a:r>
            <a:r>
              <a:rPr lang="en-US" altLang="zh-CN" b="1" i="1" dirty="0">
                <a:solidFill>
                  <a:schemeClr val="accent3">
                    <a:lumMod val="75000"/>
                  </a:schemeClr>
                </a:solidFill>
                <a:latin typeface="Times New Roman" pitchFamily="18" charset="0"/>
              </a:rPr>
              <a:t>1</a:t>
            </a:r>
            <a:r>
              <a:rPr lang="zh-CN" altLang="en-US" b="1" i="1" dirty="0">
                <a:solidFill>
                  <a:schemeClr val="accent3">
                    <a:lumMod val="75000"/>
                  </a:schemeClr>
                </a:solidFill>
                <a:latin typeface="Times New Roman" pitchFamily="18" charset="0"/>
              </a:rPr>
              <a:t> </a:t>
            </a:r>
            <a:r>
              <a:rPr lang="en-US" altLang="zh-CN" b="1" i="1" dirty="0">
                <a:solidFill>
                  <a:schemeClr val="accent3">
                    <a:lumMod val="75000"/>
                  </a:schemeClr>
                </a:solidFill>
                <a:latin typeface="Times New Roman" pitchFamily="18" charset="0"/>
              </a:rPr>
              <a:t>min </a:t>
            </a:r>
            <a:r>
              <a:rPr lang="zh-CN" altLang="en-US" b="1" i="1" dirty="0">
                <a:solidFill>
                  <a:schemeClr val="accent3">
                    <a:lumMod val="75000"/>
                  </a:schemeClr>
                </a:solidFill>
                <a:latin typeface="Times New Roman" pitchFamily="18" charset="0"/>
              </a:rPr>
              <a:t>后滴加</a:t>
            </a:r>
            <a:r>
              <a:rPr lang="en-US" altLang="zh-CN" b="1" i="1" dirty="0">
                <a:solidFill>
                  <a:srgbClr val="002060"/>
                </a:solidFill>
                <a:latin typeface="Times New Roman" pitchFamily="18" charset="0"/>
              </a:rPr>
              <a:t>0.01%</a:t>
            </a:r>
            <a:r>
              <a:rPr lang="zh-CN" altLang="en-US" b="1" i="1" dirty="0">
                <a:solidFill>
                  <a:srgbClr val="002060"/>
                </a:solidFill>
                <a:latin typeface="Times New Roman" pitchFamily="18" charset="0"/>
              </a:rPr>
              <a:t>乙酰胆碱 </a:t>
            </a:r>
            <a:r>
              <a:rPr lang="en-US" altLang="zh-CN" b="1" i="1" dirty="0">
                <a:solidFill>
                  <a:srgbClr val="0000CC"/>
                </a:solidFill>
                <a:latin typeface="Times New Roman" pitchFamily="18" charset="0"/>
              </a:rPr>
              <a:t>1</a:t>
            </a:r>
            <a:r>
              <a:rPr lang="zh-CN" altLang="en-US" b="1" i="1" dirty="0">
                <a:solidFill>
                  <a:srgbClr val="0000CC"/>
                </a:solidFill>
                <a:latin typeface="Times New Roman" pitchFamily="18" charset="0"/>
              </a:rPr>
              <a:t>滴</a:t>
            </a:r>
            <a:r>
              <a:rPr lang="zh-CN" altLang="en-US" b="1" i="1" dirty="0">
                <a:solidFill>
                  <a:srgbClr val="002060"/>
                </a:solidFill>
                <a:latin typeface="Times New Roman" pitchFamily="18" charset="0"/>
              </a:rPr>
              <a:t>，观察心搏变化，与前一步进行比较后，立即</a:t>
            </a:r>
            <a:r>
              <a:rPr lang="zh-CN" altLang="en-US" b="1" i="1" dirty="0">
                <a:solidFill>
                  <a:srgbClr val="7030A0"/>
                </a:solidFill>
                <a:latin typeface="Times New Roman" pitchFamily="18" charset="0"/>
              </a:rPr>
              <a:t>换洗</a:t>
            </a:r>
            <a:r>
              <a:rPr lang="zh-CN" altLang="en-US" b="1" i="1" dirty="0">
                <a:solidFill>
                  <a:srgbClr val="002060"/>
                </a:solidFill>
                <a:latin typeface="Times New Roman" pitchFamily="18" charset="0"/>
              </a:rPr>
              <a:t>。</a:t>
            </a:r>
            <a:endParaRPr lang="en-US" altLang="zh-CN" b="1" i="1" dirty="0">
              <a:solidFill>
                <a:srgbClr val="002060"/>
              </a:solidFill>
              <a:latin typeface="Times New Roman" pitchFamily="18" charset="0"/>
            </a:endParaRPr>
          </a:p>
          <a:p>
            <a:pPr algn="just" eaLnBrk="1" hangingPunct="1">
              <a:spcBef>
                <a:spcPts val="600"/>
              </a:spcBef>
              <a:defRPr/>
            </a:pPr>
            <a:r>
              <a:rPr lang="zh-CN" altLang="en-US" sz="2300" b="1" dirty="0">
                <a:solidFill>
                  <a:srgbClr val="FF0000"/>
                </a:solidFill>
                <a:latin typeface="Times New Roman" pitchFamily="18" charset="0"/>
              </a:rPr>
              <a:t> </a:t>
            </a:r>
            <a:r>
              <a:rPr lang="zh-CN" altLang="en-US" sz="2300" b="1" dirty="0">
                <a:solidFill>
                  <a:srgbClr val="C00000"/>
                </a:solidFill>
                <a:latin typeface="Times New Roman" pitchFamily="18" charset="0"/>
              </a:rPr>
              <a:t>注意：</a:t>
            </a:r>
            <a:endParaRPr lang="en-US" altLang="zh-CN" sz="2300" b="1" dirty="0">
              <a:solidFill>
                <a:srgbClr val="C00000"/>
              </a:solidFill>
            </a:endParaRPr>
          </a:p>
          <a:p>
            <a:pPr lvl="1" algn="just">
              <a:spcBef>
                <a:spcPts val="600"/>
              </a:spcBef>
            </a:pPr>
            <a:r>
              <a:rPr lang="zh-CN" altLang="en-US" b="1" dirty="0">
                <a:solidFill>
                  <a:srgbClr val="7030A0"/>
                </a:solidFill>
              </a:rPr>
              <a:t>及时打好标记。</a:t>
            </a:r>
            <a:endParaRPr lang="en-US" altLang="zh-CN" b="1" dirty="0">
              <a:solidFill>
                <a:srgbClr val="7030A0"/>
              </a:solidFill>
            </a:endParaRPr>
          </a:p>
          <a:p>
            <a:pPr lvl="1" algn="just">
              <a:spcBef>
                <a:spcPts val="600"/>
              </a:spcBef>
            </a:pPr>
            <a:r>
              <a:rPr lang="zh-CN" altLang="en-US" b="1" dirty="0">
                <a:solidFill>
                  <a:srgbClr val="7030A0"/>
                </a:solidFill>
              </a:rPr>
              <a:t>每次更换灌流液时，液面应保持一致。</a:t>
            </a:r>
            <a:endParaRPr lang="en-US" altLang="zh-CN" b="1" dirty="0">
              <a:solidFill>
                <a:srgbClr val="7030A0"/>
              </a:solidFill>
            </a:endParaRPr>
          </a:p>
        </p:txBody>
      </p:sp>
    </p:spTree>
    <p:extLst>
      <p:ext uri="{BB962C8B-B14F-4D97-AF65-F5344CB8AC3E}">
        <p14:creationId xmlns:p14="http://schemas.microsoft.com/office/powerpoint/2010/main" val="865512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AutoShape 8" descr="data:image/jpeg;base64,/9j/4AAQSkZJRgABAQAAAQABAAD/2wCEAAkGBhQSDxUUEhIVFRQVFBEWFxgVGBcZGBYVFxUVFxcXFxQYHCgeGBkmGhcaHy8gJCcpLCwsFh4xNTAqNScrLCkBCQoKBQUFDQUFDSkYEhgpKSkpKSkpKSkpKSkpKSkpKSkpKSkpKSkpKSkpKSkpKSkpKSkpKSkpKSkpKSkpKSkpKf/AABEIAMoA+gMBIgACEQEDEQH/xAAbAAEAAgMBAQAAAAAAAAAAAAAABQYCAwQBB//EAE8QAAIBAwIDBAMJCQ0IAwAAAAECAwAEERIhBRMxBiJBYRQyURYjQlJxgZGT0xUkMzRUZIKEtAc1U1VicnSDkqGz0eJDRGOUo6Sx4SWi8P/EABQBAQAAAAAAAAAAAAAAAAAAAAD/xAAUEQEAAAAAAAAAAAAAAAAAAAAA/9oADAMBAAIRAxEAPwD7jSlKBSlKBSsBKNWnI1YzjO+CcZx7Mg/RWdApSlApSlApSlApSlApSlApSlAqCfjVw00yQW0brC6oWebQSxjSTZRG22HA61O1DcD/ABm9/pEf7Lb0GPp97+Rw/wDMn7Gnp99+Rw/8yfsa38d4nJCIhEiu8sqxgOxVRlXYkkAnovTHjXP6Rf8A8Da/XSfZUHvp99+Rw/8AMn7Gql+6Pc3WIimYmW3vXfS52YRbiOQLkkLnfA6gbdRbOff/AMDa/XSfZVXu3XaOeBrYLtJy7mSRUfCnTC+RllyVB3G2TjwOKDm59wYyIGmY+nSa9Jc4gDRbhs7d7A0jOVaTbbI64hI9ncMg1yNNdENqzHCyrh2BXBkw2QB4lfDeo+54tP8Ac9mNzIcXMsbFADIwVFJ5bZwoEayOQRuTgEbGsLvilz9zQ4nkLm5ZAAveXCy5VmB73VTtsMeOCaDttxNFaQ6UKu5sCJRI2qeIDmSLJqJZGADBj0OsY3Okc6XDNb3CYZNIiVIQ5Ll5JuazBdR+PGuB46hsNhIdgeKSzSNzJJHQ28bqJNJJHOmUPhdt1Vd+hxnzq7iMewfRQfNewOsXSBy4BF3pVnJyEMSswTPqcwsAcYzqwa+mViEHsHTHzez5KyoFKUoFKUoFK1T3Spp1MF1MFXPixzgDz2qEk7ZRrK0RimEmY9ClVBkD83SVJbA/AucNg4A23FBnH++z/wBDh/x5qnaqtjxqF+ILKJFCTWNu0eohS2qaUgAHx3G1WqgVwca4uttDzXBK64U2x1kkWMHfwBYGu+qt+6ZbGThkkYbSXktUDddJa4iAbHkcH5qC00qK7O8Y9Ihyw0yxkxzJ4xzL64+Q+sD4qynxqVoFKUoFKUoNN1dJGjPIyoiglmYgBQOpJPQVAr2pmlGq0spJYz0kldYFYe1FfLkH2lQDWq0i+6E3OcZtIXIgQ+rPIhIa4ceKBgQgO2xf4uLTQV6Ptby2VbyCS11EKruVeEsei89CQhPgHC5qdmY6TjGcHGemcbZpPArqVdQysCGVgCCD1BB2IqsWwNlN6KxLW06v6NqJJjkVSWttXUqVGpM7jSy+C0HdwO8ndo+bJCwNpC7csqSZizBnXH+zIxg9K94FIDc3uCN54yN/D0aAZ+muXs1bgPF96NDiwt1yWY6AGb3g5HrL1z13p2X7Lei3d/N4XM6Om/RdAJ28PfGf6BQc805LQa5llxxKYZG2hQs4EZ2G6+qfPxqd4FKzRMXlWU824GpegAlcKh2G6gBT5qaq3EuyT3MtrIYlj5HEZ5GCnZ4SWYOwzuzOsbEeZ2q0cBjKxENEIjzrg6R4gyuQ/U7sO9+lQSVaZ7KNwQ6K2cA6lByB0znr1P01upQcsXCoVQosUaoc5UKoU5GDkYwcjaszZR4xoXA1ADSMANs2B5jrW+lBphskRiyoqsQqkhQCVXOkEjwGTgeGa3UpQKUpQKUpQKUpQRnGez0N1y+curlOHX5RnY+X+VcXuQUuzmeZmMolUnl9xwrINOE3ARioByAPPerBXmaCr8P4RFFxARKgKQ2NsqagGICzSgHJ8dutWmoKL99X/ocP+PNU7QKrvb38S/WLL9qhqxVXe3v4l+sWX7VDQdHFOzuuXnwSmC4wFLgakkUdFmiJAcDwOQwzsfCudeK38e0tisuPh28ygHz5c2kr8mT8tWKlBX/dS49awvB8iRuPpSQ1ie28Q9e3vEHta1mI+lVNWHFMUEPw/tjZzNojuY9fTQ50SfVyAN/dWjtfcM0aWsbFZLt+VkdUiA1TyD2ER5APxnWpa+4ZFMumaJJF9jqGH94qi2HC5Y76eayHMitcW6wSuWBLBZLgW8jn3pgeWuk5UlWHd8Av9rbLGioihURVVVHQKowAPmFba4uE8WjuYhJESQSQQRhkdThkdTurg7EGu2gVE9qOFekWkiBtD6dcbjrHKnejcfIwHzZqWrXcHuNggHS256Dbx8qCndgOKxXC27pLIzGwhDK3QFJHR2Jz+E1hgfICroaonZaT0e/SNpY39NtEuBy9Og3CBVmdMAYR10uB0yrnFXugiOzWjRNyw4HpV1q5mMl+adRXHwM9PKsuzWjkty9enn3WeZjOrnya8Y+DqzjyxWXAJCVlzNzsXFyM4I0ASH3rf4vq/NWXAZC0TEyiU864GoZ2AmcBN/iju/o0ElSlKBSlKBSlKBSlKBSlKBSleA0HtQfaq1d0iCqzoJgZVQ7tHy5BjGRkayhx5VOUoKVwS1uRdQrJIolXh9oJtS6yxEsmoBgwweu++5q61BR/vq/9Dh/x5qnaBVd7e/iX6xZftUNWKq729/Ev1iy/aoaCxUpSgUpSg4eN8VW2tpZ36RozY9pA2UeZOB89c/ZfhjQWkaP+EIMkp9s0hLyf/ZiPkArh7SNzrm1tBuGc3Ew/4UBUqD/OmMY/RarJQVnio9Du1ulwIJykV17Fc4WG4+kiNj7GUn1asorTe2aSxPHIoZHVkYHxVhgj6DUP2UvHCvazEma1KoWPWWEg8mbPtZRg/wApGoJ+tdwO422e623t26VsrVdY0NnONLZx1xg9POgo13wuQwRvHZ8qW3s7WaPDMdMkLsxtdz00Flz1PMq68Ov1nhjljOUkRHU/yWAI/wDNV3ss8Jkh5bzMfudbFeZjBi1tpZt/wpPWt/Zf3iWezOwifmw+dvMzMoH8x9afIF9tBJcERgsmuNI8z3BAjxhlLnS7YJ77Dc+de8DRhE2qNIzzbg6U6EGVyrnc95hhj5k1o7NKoSbQjp99XROvqWMp1Mu3qE7jyrLs0qCFtCuo591tJ11c+TUR/JJyR5EUEtSlKBSlKBSlKBSlKBSlKCmfumzEQRYJB5qnZiuwIHUebDqR161zfuZQlGnDI6ZEJw5OfVK6sHfSwVWBx5dQRU52y4tJBBmIbsJwTjJXTBK4YeAOpR1rPspxWSaNxKAGjZFGxBZTDE2sgnfLMwyNu75Ggkb/AItDBjnSpHqzjUcZx1xVen7UXC3BhMMXfkgSJwzFVMglbTJsMuI4w+F/hFHmbbUUOy1sGc8lcyNqY75LZ1auuzZ8RQV/hPaWOS8imYMvpFjbEKEd8MZpcglVOBk9TgVdar9rCqcTZUAVVsoAANgAJpgAAOgxVgoFV3t7+JfrFl+1Q1Yqrvb38S/WLL9qhoLFSlKBQ0qJ7U8Ua3s5ZEGZMBIh7ZpCI4x/bYUHF2abn3N1dfBZxbwn/hW5YMR5GZpPl0irHXDwThgt7aKFdxHGi5+MQN2PmTkn5a7qBVb7VRmB0vkz7wCs4A9e1Ygvt4mMgSD5GHwqslYugIIIyCMEHoQfAigRyBgCCCCAQR0IPQg+ysbg9xt8d1tz4bdar/ZhzbySWLnaICS3J+FascBfMxt738mg+NWC4HcbbPdO3t26UED2duHZ4tdzHKDZQMQnV3LNmYd0dxug+TpWPapTDLb3gOBC5im87ecqrE/zHCP8itWXZ63dXi1WqQ4soFJU50MGbMA39VeufPrU3fWayxPHINSOrIwPirDBH0Gg4ez8mUl9+MuLm5GSCNGJCOVv1C+rnptWXZ+TMTHnc7365GrBGMTONG/xfV/RqM7AysLZ4ZGVpbeeaF2UYLaSCjv7XaMqxPiSaleBq3KOtEQ8242jxgjmvpY4J7xGCfMnpQSNKUoFKUoFKUoFKUoFKUoIXtLxblLEgQOZ5VjwwJXl4LSk+HqAgZ6lhXP2RKESaYo1YCJWeLJVwV1xgZ8BG6nGSAXNdcwiu442EjBVl5iMpC6impM7g5Q5O/jtUXwm/trXmrHz8JJKjoV2Ro0WRmCgerodcEbYwB0oLXXPPxCNNWuRF0hS2pgNIYkKTnpkgge3FabyCSQKYZ+WOuQivqBxj1un/uqvJ2MuBdtPzY5cyW8hDLoaQx+kDSzZIACyqF2x3B06kJiBgeKOQcg2UJB9o583jU9VI4N2eMd3DC00mqCwtgTGxUOVml2Ixuu2APZV2FB7Vd7e/iX6xZftUNWKq729/Ev1iy/aoaCxUpSgVXOKEz8St4B6kCtdS+bbxwL9Jd/6sVYiarvY4GQT3bf7zMzJ/R4/e4fmIUv/AFlBY6UpQKUpQQPauxbSlzCpae1JdVHWWMjE0P6S7j+UiVIxXyTWwlQ6o5ItakdSrLkY88V21V+GN6LcTWhbTHIJbi1J+CCSZ4h/Mdg4HxZMfBoNfZTk8yHl87P3OttPMxjla206sf7XOc+HSrWarvZy4ZnizdrNmxgYgAjWxZszjI6N0x5dKsRoKPwrFtxAusTxR3k9zDJrJ3uI3d4pRkerImtR/NTc1Y+zaqIW0oyDn3Rw5ySTPJlhsO6xyw8iKi5eHek2VykUzSSC5uGjZwRyp4pdaIMn1VdQufZmu3sXfc6ySUuzF2mYhwQ0bGRtUW/gjZQH2KKCdpSlApSlApSlApSlApSlBRB+5mHjCySYZYUgBCK3cjjmiRwT0JWUMR8ZRU5cdmsPcTRktLNbpDhjhAygrzPbkgqD5RgVP0oNFha8uJIwchERM+3SoGf7q31xcQ4jytPvUsmrP4NdWOnXcYqkp2xuHnKPmEPOy6hpIghSWSL3wMvdmZkU5OVxJsNskLNH++r/ANDh/wAeap2qRwPjMr3UMjwSNJLYWpfQEAQmaTLMHcEA5zgZNXYUHtV3t7+JfrFl+1Q1Yqrvb38S/WLL9qhoLFSlKCB7aXLC0aOM4luGS3j9oaU6WYfzU1v+hUxZ2qxRpGgwqKqKPYqgAD6BUER6RxX2pZRf9xcD/wArCP8ArVY6BSlKBSlKBUL2q4U00GqHHPhYSw6uhdQQUY/EdSyHyfyqarVdY0NnONLdOvTw86CudkLjmiGRYIkQ2UK6k6pIruHgAzkKhHs653qzmvnHY9IbO+iVVmSO7s4GiEnqxy5YvExAwJHwX8MlX23r6OaCN4EG0ya+X+MXGOVjGnmHTq0/7THreOaguyMkkN3cQSspWaSe6h0EFVHOKSoMeIOhyPbK1TXZ6PCS4hMWbm5OGJOsmQ++DPg3rY6b1X+IQiK1W7SJomtLu5lYHJZoWmkW4OSPVZCZQP5K+ygu1KxRwQCDkEZBHiPA1lQKUpQKUpQKUpQKUpQKUpQMViYxvsN+u3X5ayquL25hLuipIzpLytIC5aTMuV3PdOImbDYOkqejCg3R/vq/9Dh/x5qnarXC75J+Ic2M5SSwt3U/yWmlIyPA1ZaBVd7e/iX6xZftUNWKq729/Ev1iy/aoaCxVpu7lY42dzhEVmYnwVQST9ArdVc7YHm8mzH+9SYkx4W8eHmJ8jhY/wCtoNnYy0K2vNce+XTvcvnqDLgov6MYRP0an68Ar2gUpSgUpSgVruD3G3x3W39mx3rZWu49RsAE6Tseh28fKgpyWHpUKxi9MjmxtpI20sPflctHd79CWA264HnVi7PcW9JtkkZdD7rKn8HKhKyJ8zA/NiuHs+kgeLXFAg9CgBMWnIk1NqjXBPvQHTw3O9apG9D4gD0gviFPxUu1UBT5c1Bj+dEvi1B39nJFKTaZHkxdXQJcEFWEhygyfVU7DypwII9u41tMplulYuP+NIGjweqruo8hWzgTsVl1vG33xcAcvGAokOlWwPXA2PjmsuBFuU2sxk864/B406ea+kHTtrAwG885oI7sbMUjktHJL2j8rJ6tCRqgf6shflRqsVVvjZ9GvILoDuSabWfyDtmCQ+QkJT+u8qsYoPaUpQKUpQKUpQKUpQKUpQcd/wAIinxzYw+nOM52z16fJUOvYWESNIryCQvrDAjIbVKfEd7aV1BbJC4HhVkpQVG17PwLxBIgncgsrYR7t3dM0gGSDudh1q3VVOI2MsvFGEVy8BFnFkqkb6vfpcZ5inGPL210+5+7/jOX6i2+zoLFVa/dBbFjt19IscZ8T6VDWfufu/4zl+otvs6juN9k2eNWuuIyMsUsEi8xYY41ZZVILiNV1E40jJwC2cE0FyqucAb0m7nu+qL97QH2pGczOPJpe7nxEIrVc8RfiBMNqWW26S3S7alz3orY/CJ6GUbKCcEnpY7S0WKNY41CoihVUbBVAwAPmoNtKge2lxKtsBC2lnliTIODu2diCPZv7VyB1qrcB41drFMZJNbPGs0ILKxllL4eONFJZEZmCAH1Rp86D6RXlULgPE5Xl9+klIWxjZlAPMkYyv3giEFGz3egPc9m9e8Kv5lad5hKQk9wqkTOy22i3SRFlUnDDBOW3Gs46YNBfM0qh8G4zM08CSGUSOsXOLMAjcqMltC6cZZpIxgdckfBqtW/Gbnmt79cAevksAvLNwEjJydySWAxkEA4zp2D7FWq59RsgkaW2HU7HYVtrVcHuNvjutv7NutBWuy0UYkh0W8sZHD7YAuSQqa2xEdh74OpPn0qf4rwxLiF4pAdLjGxwQQcqynwYEAg+BAqF7NThnixdvNmwt2wwYawWb74OfhN0I67VZDQVfsjxARs9rMhjuBJMwLAgXY1d64jzt3juyj1SfYRUtwCPETDkmL365OkknOZnOvJ8G9b9Ko3h/CLe5hlRtcgF3dEM/deOUSNkxOp1LpOQGBBxXDwPg1wYm9H4nKYxNcL7/DHI4KyurDXkE94HBOfkoLPxjhq3FvJC/qyIyk+IyNmHmDgjzFcnZXiTTWqmX8NGWimHsmiOh/mJGoeTCuP7iX38Zf9tF/nUBd8Mu7O61m/0xXbKJJPR49KXACpGWXOFV1AXV8ZVz1oPoVYyShQSxAA3JOwA8zVe+4l9/GX/bRf51t+5V2IZla7ErummMmIRiNt8tmM5JwdvMCgkbbjEUjlEkViqhjjppLOoOrod0Yfo1q4f2jt5/wcqn1Bvld3XUoGoDJK749hB8aqFr2SnabXKhwUmXWHHM5YikjQP3iea/MOSNgEzsTgZdmeCcmRAWSP3m0QhnyXmRZUlXZu86syjfPQDw2C6QcUid2RZFLIVDAHcFl1D5dt9qwXjcJfRzF1anXG47yBSwydsgMP/wADVBsezxtLhG2dYZrRdYaNU1ej+juGLyZRhzNQXSc7Ada6U4XJE6R4258jFXki5ko9JkliYFmz38FTnqM+zFB9DFK5Z+JRJq1yIukKW1MBpDEhSc9ASCB8hrI38f8ACJ/aX/Og6K8Y7bDPl7a9pQVfjnErjlRkRSQH0uyU6WRy0bSqJc6M4XRnPSoAcQvfSFDmYRNJL6SQCOUBcyiIRkDZTGEyVzkYPjmvo9KCocFjvNcE8kIdpLS3jl1OI3Rw7MzFNJycPnAxuCKtrg4OOuDjPt8NqypQV08N4i2xvoFHtS2Ofm1ykf3GuDjXZMckNOZ+INzIPe5H0xjMqAuIYgqEKCW7wPSrjUL2tZBbe+O6LzrXeP1s8+PSOvqk4B8iaCK4j2ruYbhIY+FTmMsF5uqPQFGcEBScDbA1FetSn3cuP4vn+st/tajOI9vjFcpD6BeEM+nmGLEfj6pBOonwG2c9akvdT+aXn1P+qgHjU/8AF031lt9pXPBdOjFk4U6sc5Km1BOTk5Ikz13ro91P5pefU/8Aunup/NLz6n/VQYji0wYsOGzaiACddtkgZwCeZuBk/TT7rTb/APxs25ye/bbnz9836Vl7qfzS8+p/1U91P5pefU/6qDQ15IevC5Nunetdv+pRr2QjB4XIRlDu1r1T1D+E6jw9lb/dT+aXn1P+qnup/NLz6n/VQPu5cfxfP9Zb/a1FcN7XXc0skb8LmRFLqJi0fLI3wxDEZHt06qlfdT+aXn1P+qorjvb0xaFHD7yTmFlKrHh8aeoXxHt3GMjrQSHZ4Sa4tYtwPQoM8rRnXqbITT/sfZjbOasBqq9kQpaIizmt8WUKDmk91VdsQkEbsOurqQRtVqNBHcDZismqVJPvi4AKY7qhziNsAd5RsfMV7wNmMR1ujnm3AzHjAAlfSpwB3gMA+YNYcBjKrLmERZuLggD4YMhIk3PVvW+esuAxkRNmHk+/XB05JzmZzr3+N636VBJVqurVZEZJFDowKsrDIZTsQQeorbSgrY7MTxbWl68aDpFOgnRR4BWYiQDyLms/Q+JdPSbT5fR5M/RzsVYaUEBBwy+DgvfRFQQSq22nUM7rqMpIyPHzqnQcBuYnMzQSSmO6ViAihmHpLyExAnJQKEwSfheVfUK8xQfHuO9kbs3MrIkro0skjoFUoSNDKUDkasRgqM5y+MDBOJPjPZ64e4kdIpDqjjkiC5XSGMisHZiAsqRsSqg+sV+UfTsV7ig+XdoOzczzpNDDMEzEFBXLxrygmQpc6SAzdQNwPn32PZU8pNVjHq0JnMQznSM5365r6TimKD2lKUClKUClKUCovtE7CDKSpE3Nt+9JjTgzJqXcHdhlR5kVKVFdpYy1vgQic823OgkjpMhL7fF9f9GglMV7Xle0EL2vu5IrOV4QeYiSMDq0qulGOpz1IHsHU4HnVXjlkFrcRq75hjtYwNbl2EihnGCTmZtwvQ5YdBX0BlBGCMg+2vBEoyQAMnJ2G5xjJ88UHzfsZxOUzSiaV3zCjiNSWkkPqiNdWG1xgYfBADSZJxXdwu5nVrh5kLBJ7gArIxFrptldFKscOmGwWHw26YORdrblsqsmkrjulcYwfikVt0j2CgoPBuJy+kQJIXWRli5zu+BJyoznSNhqZ5Ix037wOdIxW7e/nWRsSThdmyzkLoe4CxAd7vMxLYI9YZxkCvr3oqfEX6BXrW6nqq9Qeg6joflFBsrXc+o2+O6246jY717JOq41MBqOlcnGWwTge04B+ik57jYxnS3Xp08fKgrfZedDJDpuZJc8Pt2AcEB1LtiY5J77dCPLrVnNV/s+8heLW8DD0KAnlacmTU2WXA/AnwxtnNWA0ER2Z0aJtGvHpV1nmYzr5p1acfAz08qy7NFOS2guRz7rJk66ufJqA/kg5A8sVnwKQlZdUyy4uLgAr8ACQ4jO3Veh+SsuBSExNqlWU864GpegAlcBOg3Ud0+YNBI0pSgUpSgUpSgUpSgUpSgUpSgUpSgUpSgVD9qEha30TvIod4wvKzzDIrB1CAAknKZxjoDUxUbxjhPO5RV9DwyiVCRqGoK6YK5GRhz4jwoOG14JzEWRL+7ZHVWUh4sFWGQR717DW33NN+XXn9uL7Ku7g3DFt7eKFCSsUaICep0jGT5nr89dtBCe5pvy68/txfZVHcQijgcpLxC8UiGWckmPSI4yoc6uVjILDbrvVsqC452VW6kLO5Cm2ntyoAziVkbUG8CDGMbYoK/Zy2yBYkvr1NJCFDoBhy6ookzF3cuwAJ659lWL3NN+XXn9uL7Ko73AIZJJGlYtO8bz90AScuVJIwB8DBQDxyCflq10EL7mm/Lrz+3F9lWL9nWAJ9OvNhnZoj/dyqnM0YbdcUHzm64hCT77ccSV4Hdyr8kNGI41dpiAuCoSYbZJ72MZFSvCwly7Rpe3vqMyktDiSPW8RdCI+mpSN8HcHxrqPYGNlIknmkLCdWZuWCyT6eap0oM6tK79RgAECpDhHZiK2fWmo4QxoCRiOMyNIUXbpqbxzsoHhQcFn2DSIqY7q6UrEkK4ePaJCSqbx9ASd+tdnuab8uu/7cX2VTdKCnXnCUsgPvq+AlmJOgxsBJK4BZsx+LsNhk7nA2NR1vc28WUjvL/LPIyKpjJl1PMZJI8puuqOQnp4bbjNv45wQXSBHYiMMGZQFJJUhlIYjKMCOo33qIPYCLWrrLIHjDrEe6eWjmUsuCMNnmnc/FX2HISHBrAEJMl5cTI6BlDshRldcg4EYPQ561NVzcNsFghjhjGEiREXO50qABk+JwK6aBSlKBSlKBSlKBSlKBSlKBSlKBSlKBSlKBSlKBSlKBVK4t2guE4g0UbEooXuBQ3dMJJbwOzd71vAjBq61rmiDKwIBDAgggEEYxgjxGKD5x7oLmOO1JkaVvRVc6QwDFxMQz4yW/BqM5G5z44rss+2EsYYyEuEN1IwyuTieKFIgzeqFMmTnfZd+tXW1tUQLoRVwiINIAwg6KMdFHsqKmso0mtgkaKDLdZCqADqSR2yAN8sqsfaVB8KCOh/dEjZgpidcyImQVYKHZ0DnTk4yh8PEZxmp7s9fNLbqz+sGkQnGNRjkaPVjwzpz89dFxbqEYhVBCsQQACCAdwfbXN2aH3lb+cMR+cqCT8pJzQSdKUoFKUoFKUoFKUoFKUoFKUoFKUoP//Z"/>
          <p:cNvSpPr>
            <a:spLocks noChangeAspect="1" noChangeArrowheads="1"/>
          </p:cNvSpPr>
          <p:nvPr/>
        </p:nvSpPr>
        <p:spPr bwMode="auto">
          <a:xfrm>
            <a:off x="63500"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pic>
        <p:nvPicPr>
          <p:cNvPr id="12292" name="Picture 10" descr="http://sljpkc.fudan.edu.cn/physio7/fig/041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9792" y="3284984"/>
            <a:ext cx="3736514" cy="302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内容占位符 2"/>
          <p:cNvSpPr>
            <a:spLocks noGrp="1"/>
          </p:cNvSpPr>
          <p:nvPr>
            <p:ph idx="1"/>
          </p:nvPr>
        </p:nvSpPr>
        <p:spPr>
          <a:xfrm>
            <a:off x="539552" y="476672"/>
            <a:ext cx="7660684" cy="2981395"/>
          </a:xfrm>
        </p:spPr>
        <p:txBody>
          <a:bodyPr>
            <a:normAutofit/>
          </a:bodyPr>
          <a:lstStyle/>
          <a:p>
            <a:pPr algn="just">
              <a:lnSpc>
                <a:spcPct val="110000"/>
              </a:lnSpc>
            </a:pPr>
            <a:r>
              <a:rPr lang="zh-CN" altLang="en-US" sz="2400" b="1" dirty="0">
                <a:latin typeface="黑体" panose="02010600030101010101" pitchFamily="2" charset="-122"/>
                <a:ea typeface="黑体" panose="02010600030101010101" pitchFamily="2" charset="-122"/>
              </a:rPr>
              <a:t>心肌兴奋性的特点在于其</a:t>
            </a:r>
            <a:r>
              <a:rPr lang="zh-CN" altLang="en-US" sz="2400" b="1" dirty="0">
                <a:solidFill>
                  <a:srgbClr val="7030A0"/>
                </a:solidFill>
                <a:latin typeface="黑体" panose="02010600030101010101" pitchFamily="2" charset="-122"/>
                <a:ea typeface="黑体" panose="02010600030101010101" pitchFamily="2" charset="-122"/>
              </a:rPr>
              <a:t>有效不应期</a:t>
            </a:r>
            <a:r>
              <a:rPr lang="zh-CN" altLang="en-US" sz="2400" b="1" dirty="0">
                <a:latin typeface="黑体" panose="02010600030101010101" pitchFamily="2" charset="-122"/>
                <a:ea typeface="黑体" panose="02010600030101010101" pitchFamily="2" charset="-122"/>
              </a:rPr>
              <a:t>较长，约相当于</a:t>
            </a:r>
            <a:r>
              <a:rPr lang="zh-CN" altLang="en-US" sz="2400" b="1" dirty="0">
                <a:solidFill>
                  <a:srgbClr val="0000CC"/>
                </a:solidFill>
                <a:latin typeface="黑体" panose="02010600030101010101" pitchFamily="2" charset="-122"/>
                <a:ea typeface="黑体" panose="02010600030101010101" pitchFamily="2" charset="-122"/>
              </a:rPr>
              <a:t>整个收缩期和舒张早期</a:t>
            </a:r>
            <a:r>
              <a:rPr lang="zh-CN" altLang="en-US" sz="2400" b="1" dirty="0">
                <a:latin typeface="黑体" panose="02010600030101010101" pitchFamily="2" charset="-122"/>
                <a:ea typeface="黑体" panose="02010600030101010101" pitchFamily="2" charset="-122"/>
              </a:rPr>
              <a:t>，而</a:t>
            </a:r>
            <a:r>
              <a:rPr lang="zh-CN" altLang="en-US" sz="2400" b="1" dirty="0">
                <a:solidFill>
                  <a:srgbClr val="7030A0"/>
                </a:solidFill>
                <a:latin typeface="黑体" panose="02010600030101010101" pitchFamily="2" charset="-122"/>
                <a:ea typeface="黑体" panose="02010600030101010101" pitchFamily="2" charset="-122"/>
              </a:rPr>
              <a:t>相对不应期和超常期</a:t>
            </a:r>
            <a:r>
              <a:rPr lang="zh-CN" altLang="en-US" sz="2400" b="1" dirty="0">
                <a:latin typeface="黑体" panose="02010600030101010101" pitchFamily="2" charset="-122"/>
                <a:ea typeface="黑体" panose="02010600030101010101" pitchFamily="2" charset="-122"/>
              </a:rPr>
              <a:t>均发生在</a:t>
            </a:r>
            <a:r>
              <a:rPr lang="zh-CN" altLang="en-US" sz="2400" b="1" dirty="0">
                <a:solidFill>
                  <a:srgbClr val="0000CC"/>
                </a:solidFill>
                <a:latin typeface="黑体" panose="02010600030101010101" pitchFamily="2" charset="-122"/>
                <a:ea typeface="黑体" panose="02010600030101010101" pitchFamily="2" charset="-122"/>
              </a:rPr>
              <a:t>舒张期内。</a:t>
            </a:r>
            <a:endParaRPr lang="en-US" altLang="zh-CN" sz="2400" b="1" dirty="0">
              <a:solidFill>
                <a:srgbClr val="0000CC"/>
              </a:solidFill>
              <a:latin typeface="黑体" panose="02010600030101010101" pitchFamily="2" charset="-122"/>
              <a:ea typeface="黑体" panose="02010600030101010101" pitchFamily="2" charset="-122"/>
            </a:endParaRPr>
          </a:p>
          <a:p>
            <a:pPr algn="just">
              <a:lnSpc>
                <a:spcPct val="110000"/>
              </a:lnSpc>
            </a:pPr>
            <a:r>
              <a:rPr lang="zh-CN" altLang="en-US" sz="2400" b="1" dirty="0">
                <a:latin typeface="黑体" panose="02010600030101010101" pitchFamily="2" charset="-122"/>
                <a:ea typeface="黑体" panose="02010600030101010101" pitchFamily="2" charset="-122"/>
              </a:rPr>
              <a:t>如果在舒张早期以后，给予心脏一次较强的阈上刺激，则可在正常节律性兴奋到达以前，产生一次提前出现的兴奋和收缩，称之为</a:t>
            </a:r>
            <a:r>
              <a:rPr lang="zh-CN" altLang="en-US" sz="2400" b="1" dirty="0">
                <a:solidFill>
                  <a:srgbClr val="7030A0"/>
                </a:solidFill>
                <a:latin typeface="黑体" panose="02010600030101010101" pitchFamily="2" charset="-122"/>
                <a:ea typeface="黑体" panose="02010600030101010101" pitchFamily="2" charset="-122"/>
              </a:rPr>
              <a:t>期前收缩</a:t>
            </a:r>
            <a:r>
              <a:rPr lang="zh-CN" altLang="en-US" sz="2400" b="1" dirty="0">
                <a:latin typeface="黑体" panose="02010600030101010101" pitchFamily="2" charset="-122"/>
                <a:ea typeface="黑体" panose="02010600030101010101" pitchFamily="2" charset="-122"/>
              </a:rPr>
              <a:t>（或称期外收缩）。 </a:t>
            </a:r>
          </a:p>
          <a:p>
            <a:pPr algn="just"/>
            <a:endParaRPr lang="zh-CN" altLang="en-US" sz="2400" dirty="0"/>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3"/>
          <p:cNvSpPr>
            <a:spLocks noGrp="1" noRot="1" noChangeArrowheads="1"/>
          </p:cNvSpPr>
          <p:nvPr>
            <p:ph type="body" idx="4294967295"/>
          </p:nvPr>
        </p:nvSpPr>
        <p:spPr>
          <a:xfrm>
            <a:off x="971600" y="980728"/>
            <a:ext cx="3671888" cy="5183188"/>
          </a:xfrm>
          <a:noFill/>
        </p:spPr>
        <p:txBody>
          <a:bodyPr/>
          <a:lstStyle/>
          <a:p>
            <a:pPr eaLnBrk="1" hangingPunct="1">
              <a:lnSpc>
                <a:spcPct val="80000"/>
              </a:lnSpc>
              <a:buFont typeface="Wingdings" pitchFamily="2" charset="2"/>
              <a:buNone/>
            </a:pPr>
            <a:r>
              <a:rPr lang="zh-CN" altLang="en-US" sz="2200" b="1" dirty="0">
                <a:solidFill>
                  <a:srgbClr val="00B050"/>
                </a:solidFill>
              </a:rPr>
              <a:t>正常心搏曲线</a:t>
            </a:r>
          </a:p>
          <a:p>
            <a:pPr eaLnBrk="1" hangingPunct="1">
              <a:lnSpc>
                <a:spcPct val="80000"/>
              </a:lnSpc>
              <a:buFont typeface="Wingdings" pitchFamily="2" charset="2"/>
              <a:buNone/>
            </a:pPr>
            <a:r>
              <a:rPr lang="zh-CN" altLang="en-US" sz="2200" b="1" dirty="0">
                <a:solidFill>
                  <a:schemeClr val="tx1"/>
                </a:solidFill>
                <a:cs typeface="Arial" charset="0"/>
              </a:rPr>
              <a:t>        ↓</a:t>
            </a:r>
          </a:p>
          <a:p>
            <a:pPr eaLnBrk="1" hangingPunct="1">
              <a:lnSpc>
                <a:spcPct val="80000"/>
              </a:lnSpc>
              <a:buFont typeface="Wingdings" pitchFamily="2" charset="2"/>
              <a:buNone/>
            </a:pPr>
            <a:r>
              <a:rPr lang="zh-CN" altLang="en-US" sz="2200" b="1" dirty="0">
                <a:solidFill>
                  <a:schemeClr val="tx1"/>
                </a:solidFill>
                <a:cs typeface="Arial" charset="0"/>
              </a:rPr>
              <a:t> </a:t>
            </a:r>
            <a:r>
              <a:rPr lang="en-US" altLang="zh-CN" sz="2200" b="1" dirty="0">
                <a:solidFill>
                  <a:schemeClr val="tx1"/>
                </a:solidFill>
                <a:latin typeface="Times New Roman" pitchFamily="18" charset="0"/>
              </a:rPr>
              <a:t>0.1%</a:t>
            </a:r>
            <a:r>
              <a:rPr lang="zh-CN" altLang="en-US" sz="2200" b="1" dirty="0">
                <a:solidFill>
                  <a:schemeClr val="tx1"/>
                </a:solidFill>
                <a:latin typeface="Times New Roman" pitchFamily="18" charset="0"/>
              </a:rPr>
              <a:t>去甲肾上腺素，</a:t>
            </a:r>
            <a:r>
              <a:rPr lang="zh-CN" altLang="en-US" sz="2200" b="1" dirty="0">
                <a:latin typeface="Times New Roman" pitchFamily="18" charset="0"/>
              </a:rPr>
              <a:t> </a:t>
            </a:r>
            <a:r>
              <a:rPr lang="en-US" altLang="zh-CN" sz="2200" b="1" dirty="0">
                <a:solidFill>
                  <a:srgbClr val="0000CC"/>
                </a:solidFill>
                <a:latin typeface="Times New Roman" pitchFamily="18" charset="0"/>
              </a:rPr>
              <a:t>1</a:t>
            </a:r>
            <a:r>
              <a:rPr lang="zh-CN" altLang="en-US" sz="2200" b="1" dirty="0">
                <a:solidFill>
                  <a:srgbClr val="0000CC"/>
                </a:solidFill>
                <a:latin typeface="Times New Roman" pitchFamily="18" charset="0"/>
              </a:rPr>
              <a:t>滴</a:t>
            </a:r>
          </a:p>
          <a:p>
            <a:pPr eaLnBrk="1" hangingPunct="1">
              <a:lnSpc>
                <a:spcPct val="80000"/>
              </a:lnSpc>
              <a:buFont typeface="Wingdings" pitchFamily="2" charset="2"/>
              <a:buNone/>
            </a:pPr>
            <a:r>
              <a:rPr lang="zh-CN" altLang="en-US" sz="2200" b="1" dirty="0">
                <a:cs typeface="Arial" charset="0"/>
              </a:rPr>
              <a:t>        </a:t>
            </a:r>
            <a:r>
              <a:rPr lang="zh-CN" altLang="en-US" sz="2200" b="1" dirty="0">
                <a:solidFill>
                  <a:schemeClr val="tx1"/>
                </a:solidFill>
                <a:cs typeface="Arial" charset="0"/>
              </a:rPr>
              <a:t>↓</a:t>
            </a:r>
            <a:r>
              <a:rPr lang="zh-CN" altLang="en-US" sz="2000" b="1" dirty="0">
                <a:solidFill>
                  <a:srgbClr val="FF0000"/>
                </a:solidFill>
                <a:cs typeface="Arial" charset="0"/>
              </a:rPr>
              <a:t>一旦出现现象</a:t>
            </a:r>
          </a:p>
          <a:p>
            <a:pPr eaLnBrk="1" hangingPunct="1">
              <a:lnSpc>
                <a:spcPct val="80000"/>
              </a:lnSpc>
              <a:buFont typeface="Wingdings" pitchFamily="2" charset="2"/>
              <a:buNone/>
            </a:pPr>
            <a:r>
              <a:rPr lang="zh-CN" altLang="en-US" sz="2200" b="1" dirty="0">
                <a:solidFill>
                  <a:schemeClr val="tx1"/>
                </a:solidFill>
                <a:cs typeface="Arial" charset="0"/>
              </a:rPr>
              <a:t>立即</a:t>
            </a:r>
            <a:r>
              <a:rPr lang="zh-CN" altLang="en-US" sz="2200" b="1" dirty="0">
                <a:solidFill>
                  <a:srgbClr val="0000CC"/>
                </a:solidFill>
                <a:cs typeface="Arial" charset="0"/>
              </a:rPr>
              <a:t>换洗</a:t>
            </a:r>
            <a:r>
              <a:rPr lang="zh-CN" altLang="en-US" sz="2200" b="1" dirty="0">
                <a:cs typeface="Arial" charset="0"/>
              </a:rPr>
              <a:t>，</a:t>
            </a:r>
            <a:r>
              <a:rPr lang="en-US" altLang="zh-CN" sz="2200" b="1" dirty="0">
                <a:solidFill>
                  <a:schemeClr val="tx1"/>
                </a:solidFill>
                <a:cs typeface="Arial" charset="0"/>
              </a:rPr>
              <a:t>2-3</a:t>
            </a:r>
            <a:r>
              <a:rPr lang="zh-CN" altLang="en-US" sz="2200" b="1" dirty="0">
                <a:solidFill>
                  <a:schemeClr val="tx1"/>
                </a:solidFill>
                <a:cs typeface="Arial" charset="0"/>
              </a:rPr>
              <a:t>次</a:t>
            </a:r>
          </a:p>
          <a:p>
            <a:pPr eaLnBrk="1" hangingPunct="1">
              <a:lnSpc>
                <a:spcPct val="80000"/>
              </a:lnSpc>
              <a:buFont typeface="Wingdings" pitchFamily="2" charset="2"/>
              <a:buNone/>
            </a:pPr>
            <a:r>
              <a:rPr lang="zh-CN" altLang="en-US" sz="2200" b="1" dirty="0">
                <a:solidFill>
                  <a:schemeClr val="tx1"/>
                </a:solidFill>
                <a:cs typeface="Arial" charset="0"/>
              </a:rPr>
              <a:t>        ↓</a:t>
            </a:r>
          </a:p>
          <a:p>
            <a:pPr eaLnBrk="1" hangingPunct="1">
              <a:lnSpc>
                <a:spcPct val="80000"/>
              </a:lnSpc>
              <a:buFont typeface="Wingdings" pitchFamily="2" charset="2"/>
              <a:buNone/>
            </a:pPr>
            <a:r>
              <a:rPr lang="zh-CN" altLang="en-US" sz="2200" b="1" dirty="0">
                <a:solidFill>
                  <a:srgbClr val="00B050"/>
                </a:solidFill>
              </a:rPr>
              <a:t>正常心搏曲线</a:t>
            </a:r>
            <a:endParaRPr lang="zh-CN" altLang="en-US" sz="2200" b="1" dirty="0">
              <a:solidFill>
                <a:srgbClr val="00B050"/>
              </a:solidFill>
              <a:cs typeface="Arial" charset="0"/>
            </a:endParaRPr>
          </a:p>
          <a:p>
            <a:pPr eaLnBrk="1" hangingPunct="1">
              <a:lnSpc>
                <a:spcPct val="80000"/>
              </a:lnSpc>
              <a:buFont typeface="Wingdings" pitchFamily="2" charset="2"/>
              <a:buNone/>
            </a:pPr>
            <a:r>
              <a:rPr lang="zh-CN" altLang="en-US" sz="2200" b="1" dirty="0">
                <a:solidFill>
                  <a:schemeClr val="tx1"/>
                </a:solidFill>
                <a:cs typeface="Arial" charset="0"/>
              </a:rPr>
              <a:t>        ↓</a:t>
            </a:r>
          </a:p>
          <a:p>
            <a:pPr eaLnBrk="1" hangingPunct="1">
              <a:lnSpc>
                <a:spcPct val="80000"/>
              </a:lnSpc>
              <a:buFont typeface="Wingdings" pitchFamily="2" charset="2"/>
              <a:buNone/>
            </a:pPr>
            <a:r>
              <a:rPr lang="en-US" altLang="zh-CN" sz="2200" b="1" dirty="0">
                <a:latin typeface="Times New Roman" pitchFamily="18" charset="0"/>
              </a:rPr>
              <a:t>0.1%</a:t>
            </a:r>
            <a:r>
              <a:rPr lang="zh-CN" altLang="en-US" sz="2200" b="1" dirty="0">
                <a:latin typeface="Times New Roman" pitchFamily="18" charset="0"/>
              </a:rPr>
              <a:t>普萘洛尔， </a:t>
            </a:r>
            <a:r>
              <a:rPr lang="en-US" altLang="zh-CN" sz="2200" b="1" dirty="0">
                <a:solidFill>
                  <a:srgbClr val="0000CC"/>
                </a:solidFill>
                <a:latin typeface="Times New Roman" pitchFamily="18" charset="0"/>
              </a:rPr>
              <a:t>1</a:t>
            </a:r>
            <a:r>
              <a:rPr lang="zh-CN" altLang="en-US" sz="2200" b="1" dirty="0">
                <a:solidFill>
                  <a:srgbClr val="0000CC"/>
                </a:solidFill>
                <a:latin typeface="Times New Roman" pitchFamily="18" charset="0"/>
              </a:rPr>
              <a:t>滴</a:t>
            </a:r>
          </a:p>
          <a:p>
            <a:pPr eaLnBrk="1" hangingPunct="1">
              <a:lnSpc>
                <a:spcPct val="80000"/>
              </a:lnSpc>
              <a:buFont typeface="Wingdings" pitchFamily="2" charset="2"/>
              <a:buNone/>
            </a:pPr>
            <a:r>
              <a:rPr lang="zh-CN" altLang="en-US" sz="2200" b="1" dirty="0">
                <a:cs typeface="Arial" charset="0"/>
              </a:rPr>
              <a:t>        ↓</a:t>
            </a:r>
            <a:r>
              <a:rPr lang="zh-CN" altLang="en-US" sz="2000" b="1" dirty="0">
                <a:solidFill>
                  <a:srgbClr val="CC0099"/>
                </a:solidFill>
                <a:cs typeface="Arial" charset="0"/>
              </a:rPr>
              <a:t>约</a:t>
            </a:r>
            <a:r>
              <a:rPr lang="en-US" altLang="zh-CN" sz="2000" b="1" dirty="0">
                <a:solidFill>
                  <a:srgbClr val="CC0099"/>
                </a:solidFill>
                <a:cs typeface="Arial" charset="0"/>
              </a:rPr>
              <a:t>1</a:t>
            </a:r>
            <a:r>
              <a:rPr lang="zh-CN" altLang="en-US" sz="2000" b="1" dirty="0">
                <a:solidFill>
                  <a:srgbClr val="CC0099"/>
                </a:solidFill>
                <a:cs typeface="Arial" charset="0"/>
              </a:rPr>
              <a:t> </a:t>
            </a:r>
            <a:r>
              <a:rPr lang="en-US" altLang="zh-CN" sz="2000" b="1" dirty="0">
                <a:solidFill>
                  <a:srgbClr val="CC0099"/>
                </a:solidFill>
                <a:cs typeface="Arial" charset="0"/>
              </a:rPr>
              <a:t>min </a:t>
            </a:r>
            <a:r>
              <a:rPr lang="zh-CN" altLang="en-US" sz="2000" b="1" dirty="0">
                <a:solidFill>
                  <a:srgbClr val="CC0099"/>
                </a:solidFill>
                <a:cs typeface="Arial" charset="0"/>
              </a:rPr>
              <a:t>后</a:t>
            </a:r>
          </a:p>
          <a:p>
            <a:pPr eaLnBrk="1" hangingPunct="1">
              <a:lnSpc>
                <a:spcPct val="80000"/>
              </a:lnSpc>
              <a:buFont typeface="Wingdings" pitchFamily="2" charset="2"/>
              <a:buNone/>
            </a:pPr>
            <a:r>
              <a:rPr lang="en-US" altLang="zh-CN" sz="2200" b="1" dirty="0">
                <a:solidFill>
                  <a:schemeClr val="tx1"/>
                </a:solidFill>
                <a:latin typeface="Times New Roman" pitchFamily="18" charset="0"/>
              </a:rPr>
              <a:t>0.1%</a:t>
            </a:r>
            <a:r>
              <a:rPr lang="zh-CN" altLang="en-US" sz="2200" b="1" dirty="0">
                <a:solidFill>
                  <a:schemeClr val="tx1"/>
                </a:solidFill>
                <a:latin typeface="Times New Roman" pitchFamily="18" charset="0"/>
              </a:rPr>
              <a:t>去甲肾上腺素，</a:t>
            </a:r>
            <a:r>
              <a:rPr lang="zh-CN" altLang="en-US" sz="2200" b="1" dirty="0">
                <a:solidFill>
                  <a:srgbClr val="0000CC"/>
                </a:solidFill>
                <a:latin typeface="Times New Roman" pitchFamily="18" charset="0"/>
              </a:rPr>
              <a:t> </a:t>
            </a:r>
            <a:r>
              <a:rPr lang="en-US" altLang="zh-CN" sz="2200" b="1" dirty="0">
                <a:solidFill>
                  <a:srgbClr val="0000CC"/>
                </a:solidFill>
                <a:latin typeface="Times New Roman" pitchFamily="18" charset="0"/>
              </a:rPr>
              <a:t>1</a:t>
            </a:r>
            <a:r>
              <a:rPr lang="zh-CN" altLang="en-US" sz="2200" b="1" dirty="0">
                <a:solidFill>
                  <a:srgbClr val="0000CC"/>
                </a:solidFill>
                <a:latin typeface="Times New Roman" pitchFamily="18" charset="0"/>
              </a:rPr>
              <a:t>滴</a:t>
            </a:r>
          </a:p>
          <a:p>
            <a:pPr eaLnBrk="1" hangingPunct="1">
              <a:lnSpc>
                <a:spcPct val="80000"/>
              </a:lnSpc>
              <a:buFont typeface="Wingdings" pitchFamily="2" charset="2"/>
              <a:buNone/>
            </a:pPr>
            <a:r>
              <a:rPr lang="zh-CN" altLang="en-US" sz="2200" b="1" dirty="0">
                <a:solidFill>
                  <a:schemeClr val="tx1"/>
                </a:solidFill>
                <a:cs typeface="Arial" charset="0"/>
              </a:rPr>
              <a:t>        ↓</a:t>
            </a:r>
            <a:r>
              <a:rPr lang="zh-CN" altLang="en-US" sz="2000" b="1" dirty="0">
                <a:solidFill>
                  <a:schemeClr val="tx1"/>
                </a:solidFill>
                <a:cs typeface="Arial" charset="0"/>
              </a:rPr>
              <a:t>与前一步比较</a:t>
            </a:r>
          </a:p>
          <a:p>
            <a:pPr eaLnBrk="1" hangingPunct="1">
              <a:lnSpc>
                <a:spcPct val="80000"/>
              </a:lnSpc>
              <a:buFont typeface="Wingdings" pitchFamily="2" charset="2"/>
              <a:buNone/>
            </a:pPr>
            <a:r>
              <a:rPr lang="zh-CN" altLang="en-US" sz="2200" b="1" dirty="0">
                <a:solidFill>
                  <a:srgbClr val="0000CC"/>
                </a:solidFill>
                <a:cs typeface="Arial" charset="0"/>
              </a:rPr>
              <a:t>换洗</a:t>
            </a:r>
            <a:r>
              <a:rPr lang="zh-CN" altLang="en-US" sz="2200" b="1" dirty="0">
                <a:cs typeface="Arial" charset="0"/>
              </a:rPr>
              <a:t>，</a:t>
            </a:r>
            <a:r>
              <a:rPr lang="en-US" altLang="zh-CN" sz="2200" b="1" dirty="0">
                <a:solidFill>
                  <a:schemeClr val="tx1"/>
                </a:solidFill>
                <a:cs typeface="Arial" charset="0"/>
              </a:rPr>
              <a:t>2-3</a:t>
            </a:r>
            <a:r>
              <a:rPr lang="zh-CN" altLang="en-US" sz="2200" b="1" dirty="0">
                <a:solidFill>
                  <a:schemeClr val="tx1"/>
                </a:solidFill>
                <a:cs typeface="Arial" charset="0"/>
              </a:rPr>
              <a:t>次</a:t>
            </a:r>
          </a:p>
          <a:p>
            <a:pPr eaLnBrk="1" hangingPunct="1">
              <a:lnSpc>
                <a:spcPct val="80000"/>
              </a:lnSpc>
              <a:buFont typeface="Wingdings" pitchFamily="2" charset="2"/>
              <a:buNone/>
            </a:pPr>
            <a:r>
              <a:rPr lang="zh-CN" altLang="en-US" sz="2200" b="1" dirty="0">
                <a:solidFill>
                  <a:schemeClr val="tx1"/>
                </a:solidFill>
                <a:cs typeface="Arial" charset="0"/>
              </a:rPr>
              <a:t>        ↓</a:t>
            </a:r>
          </a:p>
          <a:p>
            <a:pPr eaLnBrk="1" hangingPunct="1">
              <a:lnSpc>
                <a:spcPct val="80000"/>
              </a:lnSpc>
              <a:buFont typeface="Wingdings" pitchFamily="2" charset="2"/>
              <a:buNone/>
            </a:pPr>
            <a:r>
              <a:rPr lang="zh-CN" altLang="en-US" sz="2200" b="1" dirty="0">
                <a:solidFill>
                  <a:srgbClr val="E820C2"/>
                </a:solidFill>
              </a:rPr>
              <a:t>正常心搏曲线</a:t>
            </a:r>
            <a:endParaRPr lang="zh-CN" altLang="en-US" sz="2200" dirty="0">
              <a:solidFill>
                <a:srgbClr val="E820C2"/>
              </a:solidFill>
            </a:endParaRPr>
          </a:p>
        </p:txBody>
      </p:sp>
      <p:sp>
        <p:nvSpPr>
          <p:cNvPr id="54276" name="Rectangle 4"/>
          <p:cNvSpPr>
            <a:spLocks noRot="1" noChangeArrowheads="1"/>
          </p:cNvSpPr>
          <p:nvPr/>
        </p:nvSpPr>
        <p:spPr bwMode="auto">
          <a:xfrm>
            <a:off x="4817096" y="980728"/>
            <a:ext cx="4110037" cy="5329237"/>
          </a:xfrm>
          <a:prstGeom prst="rect">
            <a:avLst/>
          </a:prstGeom>
          <a:noFill/>
          <a:ln>
            <a:noFill/>
          </a:ln>
        </p:spPr>
        <p:txBody>
          <a:bodyPr/>
          <a:lstStyle>
            <a:lvl1pPr marL="342900" indent="-342900"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B050"/>
                </a:solidFill>
                <a:latin typeface="黑体" panose="02010609060101010101" pitchFamily="49" charset="-122"/>
                <a:ea typeface="黑体" panose="02010609060101010101" pitchFamily="49" charset="-122"/>
              </a:rPr>
              <a:t>正常心搏曲线</a:t>
            </a:r>
          </a:p>
          <a:p>
            <a:pPr eaLnBrk="1" hangingPunct="1">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cs typeface="Arial" charset="0"/>
              </a:rPr>
              <a:t>        </a:t>
            </a:r>
            <a:r>
              <a:rPr lang="zh-CN" altLang="en-US" sz="2200" b="1" dirty="0">
                <a:solidFill>
                  <a:srgbClr val="002060"/>
                </a:solidFill>
                <a:latin typeface="黑体" panose="02010609060101010101" pitchFamily="49" charset="-122"/>
                <a:ea typeface="黑体" panose="02010609060101010101" pitchFamily="49" charset="-122"/>
                <a:cs typeface="Arial" charset="0"/>
              </a:rPr>
              <a:t>↓</a:t>
            </a:r>
          </a:p>
          <a:p>
            <a:pPr eaLnBrk="1" hangingPunct="1">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cs typeface="Arial" charset="0"/>
              </a:rPr>
              <a:t> </a:t>
            </a:r>
            <a:r>
              <a:rPr lang="en-US" altLang="zh-CN" sz="2200" b="1" i="1" dirty="0">
                <a:solidFill>
                  <a:srgbClr val="002060"/>
                </a:solidFill>
                <a:latin typeface="黑体" panose="02010609060101010101" pitchFamily="49" charset="-122"/>
                <a:ea typeface="黑体" panose="02010609060101010101" pitchFamily="49" charset="-122"/>
              </a:rPr>
              <a:t>0.01</a:t>
            </a:r>
            <a:r>
              <a:rPr lang="zh-CN" altLang="en-US" sz="2200" b="1" i="1" dirty="0">
                <a:solidFill>
                  <a:srgbClr val="002060"/>
                </a:solidFill>
                <a:latin typeface="黑体" panose="02010609060101010101" pitchFamily="49" charset="-122"/>
                <a:ea typeface="黑体" panose="02010609060101010101" pitchFamily="49" charset="-122"/>
              </a:rPr>
              <a:t>％乙酰胆碱</a:t>
            </a:r>
            <a:r>
              <a:rPr lang="zh-CN" altLang="en-US" sz="3200" b="1" i="1" dirty="0">
                <a:solidFill>
                  <a:srgbClr val="002060"/>
                </a:solidFill>
                <a:latin typeface="黑体" panose="02010609060101010101" pitchFamily="49" charset="-122"/>
                <a:ea typeface="黑体" panose="02010609060101010101" pitchFamily="49" charset="-122"/>
              </a:rPr>
              <a:t> </a:t>
            </a:r>
            <a:r>
              <a:rPr lang="zh-CN" altLang="en-US" sz="2200" b="1" i="1" dirty="0">
                <a:solidFill>
                  <a:srgbClr val="002060"/>
                </a:solidFill>
                <a:latin typeface="黑体" panose="02010609060101010101" pitchFamily="49" charset="-122"/>
                <a:ea typeface="黑体" panose="02010609060101010101" pitchFamily="49" charset="-122"/>
              </a:rPr>
              <a:t>， </a:t>
            </a:r>
            <a:r>
              <a:rPr lang="en-US" altLang="zh-CN" sz="2200" b="1" i="1" dirty="0">
                <a:solidFill>
                  <a:srgbClr val="002060"/>
                </a:solidFill>
                <a:latin typeface="黑体" panose="02010609060101010101" pitchFamily="49" charset="-122"/>
                <a:ea typeface="黑体" panose="02010609060101010101" pitchFamily="49" charset="-122"/>
              </a:rPr>
              <a:t>1</a:t>
            </a:r>
            <a:r>
              <a:rPr lang="zh-CN" altLang="en-US" sz="2200" b="1" i="1" dirty="0">
                <a:solidFill>
                  <a:srgbClr val="002060"/>
                </a:solidFill>
                <a:latin typeface="黑体" panose="02010609060101010101" pitchFamily="49" charset="-122"/>
                <a:ea typeface="黑体" panose="02010609060101010101" pitchFamily="49" charset="-122"/>
              </a:rPr>
              <a:t>滴</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r>
              <a:rPr lang="zh-CN" altLang="en-US" b="1" i="1" dirty="0">
                <a:solidFill>
                  <a:srgbClr val="FF0000"/>
                </a:solidFill>
                <a:latin typeface="黑体" panose="02010609060101010101" pitchFamily="49" charset="-122"/>
                <a:ea typeface="黑体" panose="02010609060101010101" pitchFamily="49" charset="-122"/>
              </a:rPr>
              <a:t>一旦出现现象</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立即</a:t>
            </a:r>
            <a:r>
              <a:rPr lang="zh-CN" altLang="en-US" sz="2200" b="1" i="1" dirty="0">
                <a:solidFill>
                  <a:srgbClr val="7030A0"/>
                </a:solidFill>
                <a:latin typeface="黑体" panose="02010609060101010101" pitchFamily="49" charset="-122"/>
                <a:ea typeface="黑体" panose="02010609060101010101" pitchFamily="49" charset="-122"/>
              </a:rPr>
              <a:t>换洗</a:t>
            </a:r>
            <a:r>
              <a:rPr lang="zh-CN" altLang="en-US" sz="2200" b="1" i="1" dirty="0">
                <a:solidFill>
                  <a:srgbClr val="002060"/>
                </a:solidFill>
                <a:latin typeface="黑体" panose="02010609060101010101" pitchFamily="49" charset="-122"/>
                <a:ea typeface="黑体" panose="02010609060101010101" pitchFamily="49" charset="-122"/>
              </a:rPr>
              <a:t>，</a:t>
            </a:r>
            <a:r>
              <a:rPr lang="en-US" altLang="zh-CN" sz="2200" b="1" i="1" dirty="0">
                <a:solidFill>
                  <a:srgbClr val="002060"/>
                </a:solidFill>
                <a:latin typeface="黑体" panose="02010609060101010101" pitchFamily="49" charset="-122"/>
                <a:ea typeface="黑体" panose="02010609060101010101" pitchFamily="49" charset="-122"/>
              </a:rPr>
              <a:t>2-3</a:t>
            </a:r>
            <a:r>
              <a:rPr lang="zh-CN" altLang="en-US" sz="2200" b="1" i="1" dirty="0">
                <a:solidFill>
                  <a:srgbClr val="002060"/>
                </a:solidFill>
                <a:latin typeface="黑体" panose="02010609060101010101" pitchFamily="49" charset="-122"/>
                <a:ea typeface="黑体" panose="02010609060101010101" pitchFamily="49" charset="-122"/>
              </a:rPr>
              <a:t>次</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B050"/>
                </a:solidFill>
                <a:latin typeface="黑体" panose="02010609060101010101" pitchFamily="49" charset="-122"/>
                <a:ea typeface="黑体" panose="02010609060101010101" pitchFamily="49" charset="-122"/>
              </a:rPr>
              <a:t>正常心搏曲线</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p>
          <a:p>
            <a:pPr eaLnBrk="1" hangingPunct="1">
              <a:lnSpc>
                <a:spcPct val="80000"/>
              </a:lnSpc>
              <a:spcBef>
                <a:spcPct val="20000"/>
              </a:spcBef>
              <a:buClr>
                <a:schemeClr val="hlink"/>
              </a:buClr>
              <a:buSzPct val="65000"/>
              <a:buFont typeface="Wingdings" pitchFamily="2" charset="2"/>
              <a:buNone/>
              <a:defRPr/>
            </a:pPr>
            <a:r>
              <a:rPr lang="en-US" altLang="zh-CN" sz="2200" b="1" i="1" dirty="0">
                <a:solidFill>
                  <a:srgbClr val="002060"/>
                </a:solidFill>
                <a:latin typeface="黑体" panose="02010609060101010101" pitchFamily="49" charset="-122"/>
                <a:ea typeface="黑体" panose="02010609060101010101" pitchFamily="49" charset="-122"/>
              </a:rPr>
              <a:t>0.1%</a:t>
            </a:r>
            <a:r>
              <a:rPr lang="zh-CN" altLang="en-US" sz="2200" b="1" i="1" dirty="0">
                <a:solidFill>
                  <a:srgbClr val="002060"/>
                </a:solidFill>
                <a:latin typeface="黑体" panose="02010609060101010101" pitchFamily="49" charset="-122"/>
                <a:ea typeface="黑体" panose="02010609060101010101" pitchFamily="49" charset="-122"/>
              </a:rPr>
              <a:t>阿托品， </a:t>
            </a:r>
            <a:r>
              <a:rPr lang="en-US" altLang="zh-CN" sz="2200" b="1" i="1" dirty="0">
                <a:solidFill>
                  <a:srgbClr val="002060"/>
                </a:solidFill>
                <a:latin typeface="黑体" panose="02010609060101010101" pitchFamily="49" charset="-122"/>
                <a:ea typeface="黑体" panose="02010609060101010101" pitchFamily="49" charset="-122"/>
              </a:rPr>
              <a:t>1</a:t>
            </a:r>
            <a:r>
              <a:rPr lang="zh-CN" altLang="en-US" sz="2200" b="1" i="1" dirty="0">
                <a:solidFill>
                  <a:srgbClr val="002060"/>
                </a:solidFill>
                <a:latin typeface="黑体" panose="02010609060101010101" pitchFamily="49" charset="-122"/>
                <a:ea typeface="黑体" panose="02010609060101010101" pitchFamily="49" charset="-122"/>
              </a:rPr>
              <a:t>滴</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r>
              <a:rPr lang="zh-CN" altLang="en-US" sz="2000" b="1" i="1" dirty="0">
                <a:solidFill>
                  <a:srgbClr val="CC0099"/>
                </a:solidFill>
                <a:latin typeface="黑体" panose="02010609060101010101" pitchFamily="49" charset="-122"/>
                <a:ea typeface="黑体" panose="02010609060101010101" pitchFamily="49" charset="-122"/>
              </a:rPr>
              <a:t>约</a:t>
            </a:r>
            <a:r>
              <a:rPr lang="en-US" altLang="zh-CN" sz="2000" b="1" i="1" dirty="0">
                <a:solidFill>
                  <a:srgbClr val="CC0099"/>
                </a:solidFill>
                <a:latin typeface="黑体" panose="02010609060101010101" pitchFamily="49" charset="-122"/>
                <a:ea typeface="黑体" panose="02010609060101010101" pitchFamily="49" charset="-122"/>
              </a:rPr>
              <a:t>1</a:t>
            </a:r>
            <a:r>
              <a:rPr lang="zh-CN" altLang="en-US" sz="2000" b="1" i="1" dirty="0">
                <a:solidFill>
                  <a:srgbClr val="CC0099"/>
                </a:solidFill>
                <a:latin typeface="黑体" panose="02010609060101010101" pitchFamily="49" charset="-122"/>
                <a:ea typeface="黑体" panose="02010609060101010101" pitchFamily="49" charset="-122"/>
              </a:rPr>
              <a:t> </a:t>
            </a:r>
            <a:r>
              <a:rPr lang="en-US" altLang="zh-CN" sz="2000" b="1" i="1" dirty="0">
                <a:solidFill>
                  <a:srgbClr val="CC0099"/>
                </a:solidFill>
                <a:latin typeface="黑体" panose="02010609060101010101" pitchFamily="49" charset="-122"/>
                <a:ea typeface="黑体" panose="02010609060101010101" pitchFamily="49" charset="-122"/>
              </a:rPr>
              <a:t>min </a:t>
            </a:r>
            <a:r>
              <a:rPr lang="zh-CN" altLang="en-US" sz="2000" b="1" i="1" dirty="0">
                <a:solidFill>
                  <a:srgbClr val="CC0099"/>
                </a:solidFill>
                <a:latin typeface="黑体" panose="02010609060101010101" pitchFamily="49" charset="-122"/>
                <a:ea typeface="黑体" panose="02010609060101010101" pitchFamily="49" charset="-122"/>
              </a:rPr>
              <a:t>后</a:t>
            </a:r>
          </a:p>
          <a:p>
            <a:pPr eaLnBrk="1" hangingPunct="1">
              <a:lnSpc>
                <a:spcPct val="80000"/>
              </a:lnSpc>
              <a:spcBef>
                <a:spcPct val="20000"/>
              </a:spcBef>
              <a:buClr>
                <a:schemeClr val="hlink"/>
              </a:buClr>
              <a:buSzPct val="65000"/>
              <a:buFont typeface="Wingdings" pitchFamily="2" charset="2"/>
              <a:buNone/>
              <a:defRPr/>
            </a:pPr>
            <a:r>
              <a:rPr lang="en-US" altLang="zh-CN" sz="2200" b="1" i="1" dirty="0">
                <a:solidFill>
                  <a:srgbClr val="002060"/>
                </a:solidFill>
                <a:latin typeface="黑体" panose="02010609060101010101" pitchFamily="49" charset="-122"/>
                <a:ea typeface="黑体" panose="02010609060101010101" pitchFamily="49" charset="-122"/>
              </a:rPr>
              <a:t>0.01%</a:t>
            </a:r>
            <a:r>
              <a:rPr lang="zh-CN" altLang="en-US" sz="2200" b="1" i="1" dirty="0">
                <a:solidFill>
                  <a:srgbClr val="002060"/>
                </a:solidFill>
                <a:latin typeface="黑体" panose="02010609060101010101" pitchFamily="49" charset="-122"/>
                <a:ea typeface="黑体" panose="02010609060101010101" pitchFamily="49" charset="-122"/>
              </a:rPr>
              <a:t>乙酰胆碱， </a:t>
            </a:r>
            <a:r>
              <a:rPr lang="en-US" altLang="zh-CN" sz="2200" b="1" i="1" dirty="0">
                <a:solidFill>
                  <a:srgbClr val="002060"/>
                </a:solidFill>
                <a:latin typeface="黑体" panose="02010609060101010101" pitchFamily="49" charset="-122"/>
                <a:ea typeface="黑体" panose="02010609060101010101" pitchFamily="49" charset="-122"/>
              </a:rPr>
              <a:t>1</a:t>
            </a:r>
            <a:r>
              <a:rPr lang="zh-CN" altLang="en-US" sz="2200" b="1" i="1" dirty="0">
                <a:solidFill>
                  <a:srgbClr val="002060"/>
                </a:solidFill>
                <a:latin typeface="黑体" panose="02010609060101010101" pitchFamily="49" charset="-122"/>
                <a:ea typeface="黑体" panose="02010609060101010101" pitchFamily="49" charset="-122"/>
              </a:rPr>
              <a:t>滴</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r>
              <a:rPr lang="zh-CN" altLang="en-US" b="1" i="1" dirty="0">
                <a:solidFill>
                  <a:srgbClr val="002060"/>
                </a:solidFill>
                <a:latin typeface="黑体" panose="02010609060101010101" pitchFamily="49" charset="-122"/>
                <a:ea typeface="黑体" panose="02010609060101010101" pitchFamily="49" charset="-122"/>
              </a:rPr>
              <a:t>与前一步比较</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7030A0"/>
                </a:solidFill>
                <a:latin typeface="黑体" panose="02010609060101010101" pitchFamily="49" charset="-122"/>
                <a:ea typeface="黑体" panose="02010609060101010101" pitchFamily="49" charset="-122"/>
              </a:rPr>
              <a:t>换洗</a:t>
            </a:r>
            <a:r>
              <a:rPr lang="zh-CN" altLang="en-US" sz="2200" b="1" i="1" dirty="0">
                <a:solidFill>
                  <a:srgbClr val="002060"/>
                </a:solidFill>
                <a:latin typeface="黑体" panose="02010609060101010101" pitchFamily="49" charset="-122"/>
                <a:ea typeface="黑体" panose="02010609060101010101" pitchFamily="49" charset="-122"/>
              </a:rPr>
              <a:t>，</a:t>
            </a:r>
            <a:r>
              <a:rPr lang="en-US" altLang="zh-CN" sz="2200" b="1" i="1" dirty="0">
                <a:solidFill>
                  <a:srgbClr val="002060"/>
                </a:solidFill>
                <a:latin typeface="黑体" panose="02010609060101010101" pitchFamily="49" charset="-122"/>
                <a:ea typeface="黑体" panose="02010609060101010101" pitchFamily="49" charset="-122"/>
              </a:rPr>
              <a:t>2-3</a:t>
            </a:r>
            <a:r>
              <a:rPr lang="zh-CN" altLang="en-US" sz="2200" b="1" i="1" dirty="0">
                <a:solidFill>
                  <a:srgbClr val="002060"/>
                </a:solidFill>
                <a:latin typeface="黑体" panose="02010609060101010101" pitchFamily="49" charset="-122"/>
                <a:ea typeface="黑体" panose="02010609060101010101" pitchFamily="49" charset="-122"/>
              </a:rPr>
              <a:t>次</a:t>
            </a:r>
          </a:p>
          <a:p>
            <a:pPr eaLnBrk="1" hangingPunct="1">
              <a:lnSpc>
                <a:spcPct val="80000"/>
              </a:lnSpc>
              <a:spcBef>
                <a:spcPct val="20000"/>
              </a:spcBef>
              <a:buClr>
                <a:schemeClr val="hlink"/>
              </a:buClr>
              <a:buSzPct val="65000"/>
              <a:buFont typeface="Wingdings" pitchFamily="2" charset="2"/>
              <a:buNone/>
              <a:defRPr/>
            </a:pPr>
            <a:r>
              <a:rPr lang="zh-CN" altLang="en-US" sz="2200" b="1" i="1" dirty="0">
                <a:solidFill>
                  <a:srgbClr val="002060"/>
                </a:solidFill>
                <a:latin typeface="黑体" panose="02010609060101010101" pitchFamily="49" charset="-122"/>
                <a:ea typeface="黑体" panose="02010609060101010101" pitchFamily="49" charset="-122"/>
              </a:rPr>
              <a:t>        </a:t>
            </a:r>
            <a:r>
              <a:rPr lang="zh-CN" altLang="en-US" sz="2200" b="1" dirty="0">
                <a:solidFill>
                  <a:srgbClr val="002060"/>
                </a:solidFill>
                <a:latin typeface="黑体" panose="02010609060101010101" pitchFamily="49" charset="-122"/>
                <a:ea typeface="黑体" panose="02010609060101010101" pitchFamily="49" charset="-122"/>
              </a:rPr>
              <a:t>↓</a:t>
            </a:r>
          </a:p>
          <a:p>
            <a:pPr eaLnBrk="1" hangingPunct="1">
              <a:lnSpc>
                <a:spcPct val="80000"/>
              </a:lnSpc>
              <a:spcBef>
                <a:spcPct val="20000"/>
              </a:spcBef>
              <a:buClr>
                <a:schemeClr val="hlink"/>
              </a:buClr>
              <a:buSzPct val="65000"/>
              <a:buFont typeface="Wingdings" pitchFamily="2" charset="2"/>
              <a:buNone/>
              <a:defRPr/>
            </a:pPr>
            <a:r>
              <a:rPr lang="zh-CN" altLang="en-US" sz="2200" b="1" i="1" dirty="0">
                <a:latin typeface="黑体" panose="02010609060101010101" pitchFamily="49" charset="-122"/>
                <a:ea typeface="黑体" panose="02010609060101010101" pitchFamily="49" charset="-122"/>
              </a:rPr>
              <a:t>正常心搏曲线</a:t>
            </a:r>
            <a:endParaRPr lang="zh-CN" altLang="en-US" sz="2200" i="1" dirty="0">
              <a:latin typeface="黑体" panose="02010609060101010101" pitchFamily="49" charset="-122"/>
              <a:ea typeface="黑体" panose="02010609060101010101" pitchFamily="49" charset="-122"/>
            </a:endParaRPr>
          </a:p>
        </p:txBody>
      </p:sp>
      <p:sp>
        <p:nvSpPr>
          <p:cNvPr id="22533" name="TextBox 1"/>
          <p:cNvSpPr txBox="1">
            <a:spLocks noChangeArrowheads="1"/>
          </p:cNvSpPr>
          <p:nvPr/>
        </p:nvSpPr>
        <p:spPr bwMode="auto">
          <a:xfrm>
            <a:off x="251520" y="332656"/>
            <a:ext cx="405271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400" b="1" dirty="0">
                <a:latin typeface="黑体" panose="02010609060101010101" pitchFamily="49" charset="-122"/>
                <a:ea typeface="黑体" panose="02010609060101010101" pitchFamily="49" charset="-122"/>
              </a:rPr>
              <a:t>观察药物对心脏活动的影响</a:t>
            </a:r>
            <a:r>
              <a:rPr lang="en-US" altLang="zh-CN" sz="2400" b="1" dirty="0">
                <a:latin typeface="黑体" panose="02010609060101010101" pitchFamily="49" charset="-122"/>
                <a:ea typeface="黑体" panose="02010609060101010101" pitchFamily="49" charset="-122"/>
              </a:rPr>
              <a:t>:</a:t>
            </a:r>
            <a:endParaRPr lang="zh-CN" altLang="en-US" sz="24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9856596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411760" y="1844824"/>
            <a:ext cx="5572125" cy="2708980"/>
          </a:xfrm>
          <a:prstGeom prst="rect">
            <a:avLst/>
          </a:prstGeom>
          <a:noFill/>
          <a:ln w="9525">
            <a:noFill/>
            <a:miter lim="800000"/>
            <a:headEnd/>
            <a:tailEnd/>
          </a:ln>
          <a:effectLst/>
        </p:spPr>
        <p:txBody>
          <a:bodyPr/>
          <a:lstStyle/>
          <a:p>
            <a:pPr marL="342900" indent="-342900" fontAlgn="auto">
              <a:lnSpc>
                <a:spcPct val="150000"/>
              </a:lnSpc>
              <a:spcBef>
                <a:spcPct val="20000"/>
              </a:spcBef>
              <a:spcAft>
                <a:spcPts val="0"/>
              </a:spcAft>
              <a:buClr>
                <a:schemeClr val="hlink"/>
              </a:buClr>
              <a:buSzPct val="70000"/>
              <a:buFont typeface="Wingdings" pitchFamily="2" charset="2"/>
              <a:buChar char="n"/>
              <a:defRPr/>
            </a:pPr>
            <a:r>
              <a:rPr lang="zh-CN" altLang="en-US" sz="2400" b="1" kern="0" dirty="0">
                <a:latin typeface="+mn-lt"/>
                <a:ea typeface="+mn-ea"/>
              </a:rPr>
              <a:t>牛蛙心脏暴露法</a:t>
            </a:r>
            <a:endParaRPr lang="en-US" altLang="zh-CN" sz="2400" b="1" kern="0" dirty="0">
              <a:latin typeface="+mn-lt"/>
              <a:ea typeface="+mn-ea"/>
            </a:endParaRPr>
          </a:p>
          <a:p>
            <a:pPr marL="342900" indent="-342900" fontAlgn="auto">
              <a:lnSpc>
                <a:spcPct val="150000"/>
              </a:lnSpc>
              <a:spcBef>
                <a:spcPct val="20000"/>
              </a:spcBef>
              <a:spcAft>
                <a:spcPts val="0"/>
              </a:spcAft>
              <a:buClr>
                <a:schemeClr val="hlink"/>
              </a:buClr>
              <a:buSzPct val="70000"/>
              <a:buFont typeface="Wingdings" pitchFamily="2" charset="2"/>
              <a:buChar char="n"/>
              <a:defRPr/>
            </a:pPr>
            <a:r>
              <a:rPr lang="zh-CN" altLang="en-US" sz="2400" b="1" kern="0" dirty="0">
                <a:latin typeface="+mn-lt"/>
                <a:ea typeface="+mn-ea"/>
              </a:rPr>
              <a:t>在体蛙类心脏活动的描记方法</a:t>
            </a:r>
            <a:endParaRPr lang="en-US" altLang="zh-CN" sz="2400" b="1" kern="0" dirty="0">
              <a:latin typeface="+mn-lt"/>
              <a:ea typeface="+mn-ea"/>
            </a:endParaRPr>
          </a:p>
          <a:p>
            <a:pPr marL="342900" indent="-342900" eaLnBrk="1" fontAlgn="auto" hangingPunct="1">
              <a:lnSpc>
                <a:spcPct val="150000"/>
              </a:lnSpc>
              <a:spcBef>
                <a:spcPct val="20000"/>
              </a:spcBef>
              <a:spcAft>
                <a:spcPts val="0"/>
              </a:spcAft>
              <a:buClr>
                <a:schemeClr val="hlink"/>
              </a:buClr>
              <a:buSzPct val="70000"/>
              <a:buFont typeface="Wingdings" pitchFamily="2" charset="2"/>
              <a:buChar char="n"/>
              <a:defRPr/>
            </a:pPr>
            <a:r>
              <a:rPr lang="zh-CN" altLang="en-US" sz="2400" b="1" kern="0" dirty="0">
                <a:latin typeface="+mn-lt"/>
                <a:ea typeface="+mn-ea"/>
              </a:rPr>
              <a:t>牛蛙离体心脏的制备</a:t>
            </a:r>
          </a:p>
          <a:p>
            <a:pPr marL="342900" indent="-342900" eaLnBrk="1" fontAlgn="auto" hangingPunct="1">
              <a:lnSpc>
                <a:spcPct val="150000"/>
              </a:lnSpc>
              <a:spcBef>
                <a:spcPct val="20000"/>
              </a:spcBef>
              <a:spcAft>
                <a:spcPts val="0"/>
              </a:spcAft>
              <a:buClr>
                <a:schemeClr val="hlink"/>
              </a:buClr>
              <a:buSzPct val="70000"/>
              <a:buFont typeface="Wingdings" pitchFamily="2" charset="2"/>
              <a:buChar char="n"/>
              <a:defRPr/>
            </a:pPr>
            <a:r>
              <a:rPr lang="zh-CN" altLang="en-US" sz="2400" b="1" kern="0" dirty="0">
                <a:latin typeface="+mn-lt"/>
                <a:ea typeface="+mn-ea"/>
              </a:rPr>
              <a:t>牛蛙心脏插管技术</a:t>
            </a:r>
          </a:p>
          <a:p>
            <a:pPr marL="342900" indent="-342900" fontAlgn="auto">
              <a:lnSpc>
                <a:spcPct val="150000"/>
              </a:lnSpc>
              <a:spcBef>
                <a:spcPct val="20000"/>
              </a:spcBef>
              <a:spcAft>
                <a:spcPts val="0"/>
              </a:spcAft>
              <a:buClr>
                <a:schemeClr val="hlink"/>
              </a:buClr>
              <a:buSzPct val="70000"/>
              <a:buFont typeface="Wingdings" pitchFamily="2" charset="2"/>
              <a:buChar char="n"/>
              <a:defRPr/>
            </a:pPr>
            <a:endParaRPr lang="en-US" altLang="zh-CN" sz="2400" b="1" kern="0" dirty="0">
              <a:latin typeface="+mn-lt"/>
              <a:ea typeface="+mn-ea"/>
            </a:endParaRPr>
          </a:p>
        </p:txBody>
      </p:sp>
      <p:sp>
        <p:nvSpPr>
          <p:cNvPr id="2" name="TextBox 3">
            <a:extLst>
              <a:ext uri="{FF2B5EF4-FFF2-40B4-BE49-F238E27FC236}">
                <a16:creationId xmlns:a16="http://schemas.microsoft.com/office/drawing/2014/main" id="{67885B57-E132-7748-CA44-9F248423FBB6}"/>
              </a:ext>
            </a:extLst>
          </p:cNvPr>
          <p:cNvSpPr txBox="1">
            <a:spLocks noChangeArrowheads="1"/>
          </p:cNvSpPr>
          <p:nvPr/>
        </p:nvSpPr>
        <p:spPr bwMode="auto">
          <a:xfrm>
            <a:off x="419901" y="568856"/>
            <a:ext cx="4884671" cy="553998"/>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3000" b="1" dirty="0">
                <a:solidFill>
                  <a:srgbClr val="000099"/>
                </a:solidFill>
                <a:latin typeface="Arial" panose="020B0604020202020204" pitchFamily="34" charset="0"/>
                <a:ea typeface="黑体" panose="02010609060101010101" pitchFamily="49" charset="-122"/>
                <a:cs typeface="Arial" panose="020B0604020202020204" pitchFamily="34" charset="0"/>
              </a:rPr>
              <a:t>V</a:t>
            </a:r>
            <a:r>
              <a:rPr lang="en-US" altLang="zh-CN" sz="3000" b="1" dirty="0">
                <a:solidFill>
                  <a:srgbClr val="000099"/>
                </a:solidFill>
                <a:latin typeface="黑体" panose="02010609060101010101" pitchFamily="49" charset="-122"/>
                <a:ea typeface="黑体" panose="02010609060101010101" pitchFamily="49" charset="-122"/>
              </a:rPr>
              <a:t> </a:t>
            </a:r>
            <a:r>
              <a:rPr lang="zh-CN" altLang="en-US" sz="3000" b="1" dirty="0">
                <a:solidFill>
                  <a:srgbClr val="000099"/>
                </a:solidFill>
                <a:latin typeface="黑体" panose="02010609060101010101" pitchFamily="49" charset="-122"/>
                <a:ea typeface="黑体" panose="02010609060101010101" pitchFamily="49" charset="-122"/>
              </a:rPr>
              <a:t>本实验需掌握的实验技术</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93176C53-98CD-1AE0-F6FA-2C56FA125227}"/>
              </a:ext>
            </a:extLst>
          </p:cNvPr>
          <p:cNvSpPr txBox="1">
            <a:spLocks noChangeArrowheads="1"/>
          </p:cNvSpPr>
          <p:nvPr/>
        </p:nvSpPr>
        <p:spPr>
          <a:xfrm>
            <a:off x="1534319" y="1556792"/>
            <a:ext cx="6075362" cy="3471292"/>
          </a:xfrm>
          <a:prstGeom prst="rect">
            <a:avLst/>
          </a:prstGeom>
        </p:spPr>
        <p:txBody>
          <a:bodyPr vert="horz">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lnSpc>
                <a:spcPct val="150000"/>
              </a:lnSpc>
            </a:pPr>
            <a:r>
              <a:rPr lang="zh-CN" altLang="en-US" sz="2400" b="1" dirty="0"/>
              <a:t>蛙心夹所夹心室位置及棉线松劲度的控制</a:t>
            </a:r>
          </a:p>
          <a:p>
            <a:pPr fontAlgn="auto">
              <a:lnSpc>
                <a:spcPct val="150000"/>
              </a:lnSpc>
            </a:pPr>
            <a:r>
              <a:rPr lang="zh-CN" altLang="en-US" sz="2400" b="1" dirty="0"/>
              <a:t>额外刺激时相位置的选择</a:t>
            </a:r>
            <a:endParaRPr lang="en-US" altLang="zh-CN" sz="2400" b="1" dirty="0"/>
          </a:p>
          <a:p>
            <a:pPr eaLnBrk="1" hangingPunct="1">
              <a:lnSpc>
                <a:spcPct val="90000"/>
              </a:lnSpc>
              <a:spcBef>
                <a:spcPct val="50000"/>
              </a:spcBef>
            </a:pPr>
            <a:r>
              <a:rPr lang="zh-CN" altLang="en-US" sz="2400" b="1" dirty="0">
                <a:solidFill>
                  <a:schemeClr val="tx1"/>
                </a:solidFill>
              </a:rPr>
              <a:t>血管的识别及结扎</a:t>
            </a:r>
          </a:p>
          <a:p>
            <a:pPr eaLnBrk="1" hangingPunct="1">
              <a:lnSpc>
                <a:spcPct val="90000"/>
              </a:lnSpc>
              <a:spcBef>
                <a:spcPct val="50000"/>
              </a:spcBef>
            </a:pPr>
            <a:r>
              <a:rPr lang="zh-CN" altLang="en-US" sz="2400" b="1" dirty="0">
                <a:solidFill>
                  <a:schemeClr val="tx1"/>
                </a:solidFill>
              </a:rPr>
              <a:t>插管技术</a:t>
            </a:r>
          </a:p>
          <a:p>
            <a:pPr eaLnBrk="1" hangingPunct="1">
              <a:lnSpc>
                <a:spcPct val="90000"/>
              </a:lnSpc>
              <a:spcBef>
                <a:spcPct val="50000"/>
              </a:spcBef>
            </a:pPr>
            <a:r>
              <a:rPr lang="zh-CN" altLang="en-US" sz="2400" b="1" dirty="0">
                <a:solidFill>
                  <a:schemeClr val="tx1"/>
                </a:solidFill>
              </a:rPr>
              <a:t>游离心脏与换能器的连接</a:t>
            </a:r>
          </a:p>
          <a:p>
            <a:pPr eaLnBrk="1" hangingPunct="1">
              <a:lnSpc>
                <a:spcPct val="90000"/>
              </a:lnSpc>
              <a:spcBef>
                <a:spcPct val="50000"/>
              </a:spcBef>
            </a:pPr>
            <a:r>
              <a:rPr lang="zh-CN" altLang="en-US" sz="2400" b="1" dirty="0">
                <a:solidFill>
                  <a:schemeClr val="tx1"/>
                </a:solidFill>
              </a:rPr>
              <a:t>灌流液作用时间及更换时间的把握</a:t>
            </a:r>
          </a:p>
          <a:p>
            <a:pPr fontAlgn="auto">
              <a:lnSpc>
                <a:spcPct val="150000"/>
              </a:lnSpc>
            </a:pPr>
            <a:endParaRPr lang="zh-CN" altLang="en-US" sz="2400" b="1" dirty="0"/>
          </a:p>
        </p:txBody>
      </p:sp>
      <p:sp>
        <p:nvSpPr>
          <p:cNvPr id="4" name="TextBox 3">
            <a:extLst>
              <a:ext uri="{FF2B5EF4-FFF2-40B4-BE49-F238E27FC236}">
                <a16:creationId xmlns:a16="http://schemas.microsoft.com/office/drawing/2014/main" id="{FDE70659-851C-D4B6-ADAE-75491DBAD196}"/>
              </a:ext>
            </a:extLst>
          </p:cNvPr>
          <p:cNvSpPr txBox="1">
            <a:spLocks noChangeArrowheads="1"/>
          </p:cNvSpPr>
          <p:nvPr/>
        </p:nvSpPr>
        <p:spPr bwMode="auto">
          <a:xfrm>
            <a:off x="827584" y="692696"/>
            <a:ext cx="2287806" cy="553998"/>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3000" b="1" dirty="0">
                <a:solidFill>
                  <a:srgbClr val="000099"/>
                </a:solidFill>
                <a:latin typeface="Arial" panose="020B0604020202020204" pitchFamily="34" charset="0"/>
                <a:ea typeface="黑体" panose="02010609060101010101" pitchFamily="49" charset="-122"/>
                <a:cs typeface="Arial" panose="020B0604020202020204" pitchFamily="34" charset="0"/>
              </a:rPr>
              <a:t>VI</a:t>
            </a:r>
            <a:r>
              <a:rPr lang="en-US" altLang="zh-CN" sz="3000" b="1" dirty="0">
                <a:solidFill>
                  <a:srgbClr val="000099"/>
                </a:solidFill>
                <a:latin typeface="黑体" panose="02010609060101010101" pitchFamily="49" charset="-122"/>
                <a:ea typeface="黑体" panose="02010609060101010101" pitchFamily="49" charset="-122"/>
              </a:rPr>
              <a:t> </a:t>
            </a:r>
            <a:r>
              <a:rPr lang="zh-CN" altLang="en-US" sz="3000" b="1" dirty="0">
                <a:solidFill>
                  <a:srgbClr val="000099"/>
                </a:solidFill>
                <a:latin typeface="黑体" panose="02010609060101010101" pitchFamily="49" charset="-122"/>
                <a:ea typeface="黑体" panose="02010609060101010101" pitchFamily="49" charset="-122"/>
              </a:rPr>
              <a:t>关键技术</a:t>
            </a:r>
          </a:p>
        </p:txBody>
      </p:sp>
    </p:spTree>
    <p:extLst>
      <p:ext uri="{BB962C8B-B14F-4D97-AF65-F5344CB8AC3E}">
        <p14:creationId xmlns:p14="http://schemas.microsoft.com/office/powerpoint/2010/main" val="15928863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434998" y="1484784"/>
            <a:ext cx="7632848" cy="4032447"/>
          </a:xfrm>
          <a:solidFill>
            <a:schemeClr val="bg1"/>
          </a:solidFill>
        </p:spPr>
        <p:txBody>
          <a:bodyPr vert="horz">
            <a:noAutofit/>
          </a:bodyPr>
          <a:lstStyle/>
          <a:p>
            <a:pPr algn="just">
              <a:spcBef>
                <a:spcPts val="600"/>
              </a:spcBef>
            </a:pPr>
            <a:r>
              <a:rPr lang="zh-CN" altLang="en-US" sz="2400" b="1" dirty="0"/>
              <a:t>经常用任氏液</a:t>
            </a:r>
            <a:r>
              <a:rPr lang="zh-CN" altLang="en-US" sz="2400" b="1" dirty="0">
                <a:solidFill>
                  <a:srgbClr val="0000CC"/>
                </a:solidFill>
              </a:rPr>
              <a:t>润湿</a:t>
            </a:r>
            <a:r>
              <a:rPr lang="zh-CN" altLang="en-US" sz="2400" b="1" dirty="0"/>
              <a:t>心脏，防止干燥。</a:t>
            </a:r>
          </a:p>
          <a:p>
            <a:pPr algn="just">
              <a:spcBef>
                <a:spcPts val="600"/>
              </a:spcBef>
            </a:pPr>
            <a:r>
              <a:rPr lang="zh-CN" altLang="en-US" sz="2400" b="1" dirty="0"/>
              <a:t>倒三角形创口不要太大，尽量不要暴露肺和肝脏，剪胸骨和肌肉时要</a:t>
            </a:r>
            <a:r>
              <a:rPr lang="zh-CN" altLang="en-US" sz="2400" b="1" dirty="0">
                <a:solidFill>
                  <a:srgbClr val="0000CC"/>
                </a:solidFill>
              </a:rPr>
              <a:t>紧贴胸壁</a:t>
            </a:r>
            <a:r>
              <a:rPr lang="zh-CN" altLang="en-US" sz="2400" b="1" dirty="0"/>
              <a:t>，以免损伤心脏和血管。</a:t>
            </a:r>
          </a:p>
          <a:p>
            <a:pPr algn="just">
              <a:spcBef>
                <a:spcPts val="600"/>
              </a:spcBef>
            </a:pPr>
            <a:r>
              <a:rPr lang="zh-CN" altLang="en-US" sz="2400" b="1" dirty="0"/>
              <a:t>提起和剪开</a:t>
            </a:r>
            <a:r>
              <a:rPr lang="zh-CN" altLang="en-US" sz="2400" b="1" dirty="0">
                <a:solidFill>
                  <a:srgbClr val="0000CC"/>
                </a:solidFill>
              </a:rPr>
              <a:t>心包膜</a:t>
            </a:r>
            <a:r>
              <a:rPr lang="zh-CN" altLang="en-US" sz="2400" b="1" dirty="0"/>
              <a:t>时要仔细，避免损伤心脏。</a:t>
            </a:r>
          </a:p>
          <a:p>
            <a:pPr algn="just">
              <a:spcBef>
                <a:spcPts val="600"/>
              </a:spcBef>
            </a:pPr>
            <a:r>
              <a:rPr lang="zh-CN" altLang="en-US" sz="2400" b="1" dirty="0">
                <a:solidFill>
                  <a:srgbClr val="0000CC"/>
                </a:solidFill>
              </a:rPr>
              <a:t>蛙心夹</a:t>
            </a:r>
            <a:r>
              <a:rPr lang="zh-CN" altLang="en-US" sz="2400" b="1" dirty="0"/>
              <a:t>夹住心尖部不宜过多，以防损伤心室。蛙心夹与张力换能器之间的</a:t>
            </a:r>
            <a:r>
              <a:rPr lang="zh-CN" altLang="en-US" sz="2400" b="1" dirty="0">
                <a:solidFill>
                  <a:srgbClr val="0000CC"/>
                </a:solidFill>
              </a:rPr>
              <a:t>连线</a:t>
            </a:r>
            <a:r>
              <a:rPr lang="zh-CN" altLang="en-US" sz="2400" b="1" dirty="0"/>
              <a:t>松紧要适宜，既能清楚记录心搏曲线，又不能伤及心室。</a:t>
            </a:r>
          </a:p>
          <a:p>
            <a:pPr algn="just">
              <a:spcBef>
                <a:spcPts val="600"/>
              </a:spcBef>
            </a:pPr>
            <a:r>
              <a:rPr lang="zh-CN" altLang="en-US" sz="2400" b="1" dirty="0"/>
              <a:t>每次刺激后，必须等待心搏</a:t>
            </a:r>
            <a:r>
              <a:rPr lang="zh-CN" altLang="en-US" sz="2400" b="1" dirty="0">
                <a:solidFill>
                  <a:srgbClr val="0000CC"/>
                </a:solidFill>
              </a:rPr>
              <a:t>恢复正常</a:t>
            </a:r>
            <a:r>
              <a:rPr lang="zh-CN" altLang="en-US" sz="2400" b="1" dirty="0"/>
              <a:t>后再给予下一次刺激。每一次刺激前都要有正常搏动曲线作为</a:t>
            </a:r>
            <a:r>
              <a:rPr lang="zh-CN" altLang="en-US" sz="2400" b="1" dirty="0">
                <a:solidFill>
                  <a:srgbClr val="0000CC"/>
                </a:solidFill>
              </a:rPr>
              <a:t>对照</a:t>
            </a:r>
            <a:r>
              <a:rPr lang="zh-CN" altLang="en-US" sz="2400" b="1" dirty="0"/>
              <a:t>。</a:t>
            </a:r>
          </a:p>
        </p:txBody>
      </p:sp>
      <p:sp>
        <p:nvSpPr>
          <p:cNvPr id="2" name="Rectangle 2">
            <a:extLst>
              <a:ext uri="{FF2B5EF4-FFF2-40B4-BE49-F238E27FC236}">
                <a16:creationId xmlns:a16="http://schemas.microsoft.com/office/drawing/2014/main" id="{CC9EE183-216A-FFAC-29C9-DCE9DD698EC5}"/>
              </a:ext>
            </a:extLst>
          </p:cNvPr>
          <p:cNvSpPr txBox="1">
            <a:spLocks noChangeArrowheads="1"/>
          </p:cNvSpPr>
          <p:nvPr/>
        </p:nvSpPr>
        <p:spPr>
          <a:xfrm>
            <a:off x="323528" y="404664"/>
            <a:ext cx="3927894" cy="703262"/>
          </a:xfrm>
          <a:prstGeom prst="rect">
            <a:avLst/>
          </a:prstGeom>
          <a:noFill/>
        </p:spPr>
        <p:txBody>
          <a:bodyPr vert="horz"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spcAft>
                <a:spcPts val="0"/>
              </a:spcAft>
              <a:defRPr/>
            </a:pPr>
            <a:r>
              <a:rPr lang="en-US" altLang="zh-CN" sz="3000" dirty="0">
                <a:solidFill>
                  <a:srgbClr val="000099"/>
                </a:solidFill>
                <a:effectLst/>
                <a:latin typeface="Arial" panose="020B0604020202020204" pitchFamily="34" charset="0"/>
                <a:ea typeface="黑体" panose="02010609060101010101" pitchFamily="49" charset="-122"/>
                <a:cs typeface="Arial" panose="020B0604020202020204" pitchFamily="34" charset="0"/>
              </a:rPr>
              <a:t>VII</a:t>
            </a:r>
            <a:r>
              <a:rPr lang="en-US" altLang="zh-CN" sz="3000" dirty="0">
                <a:solidFill>
                  <a:srgbClr val="000099"/>
                </a:solidFill>
                <a:effectLst/>
                <a:latin typeface="黑体" panose="02010609060101010101" pitchFamily="49" charset="-122"/>
                <a:ea typeface="黑体" panose="02010609060101010101" pitchFamily="49" charset="-122"/>
              </a:rPr>
              <a:t> </a:t>
            </a:r>
            <a:r>
              <a:rPr lang="zh-CN" altLang="en-US" sz="3000" dirty="0">
                <a:solidFill>
                  <a:srgbClr val="000099"/>
                </a:solidFill>
                <a:effectLst/>
                <a:latin typeface="黑体" panose="02010609060101010101" pitchFamily="49" charset="-122"/>
                <a:ea typeface="黑体" panose="02010609060101010101" pitchFamily="49" charset="-122"/>
              </a:rPr>
              <a:t>注意事项</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371150F-64D8-4B0F-83CF-37053533E1B6}"/>
              </a:ext>
            </a:extLst>
          </p:cNvPr>
          <p:cNvSpPr>
            <a:spLocks noGrp="1"/>
          </p:cNvSpPr>
          <p:nvPr>
            <p:ph idx="1"/>
          </p:nvPr>
        </p:nvSpPr>
        <p:spPr>
          <a:xfrm>
            <a:off x="323528" y="1124744"/>
            <a:ext cx="7920880" cy="4680520"/>
          </a:xfrm>
          <a:solidFill>
            <a:schemeClr val="bg1"/>
          </a:solidFill>
        </p:spPr>
        <p:txBody>
          <a:bodyPr>
            <a:noAutofit/>
          </a:bodyPr>
          <a:lstStyle/>
          <a:p>
            <a:pPr algn="just"/>
            <a:r>
              <a:rPr lang="zh-CN" altLang="en-US" sz="2200" b="1" dirty="0"/>
              <a:t>制备蛙心标本时，勿伤及</a:t>
            </a:r>
            <a:r>
              <a:rPr lang="zh-CN" altLang="en-US" sz="2200" b="1" dirty="0">
                <a:solidFill>
                  <a:srgbClr val="0000CC"/>
                </a:solidFill>
              </a:rPr>
              <a:t>静脉窦</a:t>
            </a:r>
            <a:r>
              <a:rPr lang="zh-CN" altLang="en-US" sz="2200" b="1" dirty="0"/>
              <a:t>。心脏插管时，切勿戳穿心壁及血管壁。随时用任氏液润湿蛙心表面。</a:t>
            </a:r>
          </a:p>
          <a:p>
            <a:pPr algn="just"/>
            <a:r>
              <a:rPr lang="zh-CN" altLang="en-US" sz="2200" b="1" dirty="0"/>
              <a:t>各种液体滴管要</a:t>
            </a:r>
            <a:r>
              <a:rPr lang="zh-CN" altLang="en-US" sz="2200" b="1" dirty="0">
                <a:solidFill>
                  <a:srgbClr val="0000CC"/>
                </a:solidFill>
              </a:rPr>
              <a:t>专用</a:t>
            </a:r>
            <a:r>
              <a:rPr lang="zh-CN" altLang="en-US" sz="2200" b="1" dirty="0"/>
              <a:t>，不可混用。每加一种溶液要用滴管混匀，以免所加溶液浮在上面，不易进入心脏。</a:t>
            </a:r>
          </a:p>
          <a:p>
            <a:pPr algn="just"/>
            <a:r>
              <a:rPr lang="zh-CN" altLang="en-US" sz="2200" b="1" dirty="0"/>
              <a:t>蛙心插管内液面应保持</a:t>
            </a:r>
            <a:r>
              <a:rPr lang="zh-CN" altLang="en-US" sz="2200" b="1" dirty="0">
                <a:solidFill>
                  <a:srgbClr val="0000CC"/>
                </a:solidFill>
              </a:rPr>
              <a:t>一定高度</a:t>
            </a:r>
            <a:r>
              <a:rPr lang="zh-CN" altLang="en-US" sz="2200" b="1" dirty="0"/>
              <a:t>，以</a:t>
            </a:r>
            <a:r>
              <a:rPr lang="en-US" altLang="zh-CN" sz="2200" b="1" dirty="0"/>
              <a:t>1.5 cm </a:t>
            </a:r>
            <a:r>
              <a:rPr lang="zh-CN" altLang="en-US" sz="2200" b="1" dirty="0"/>
              <a:t>为宜。</a:t>
            </a:r>
          </a:p>
          <a:p>
            <a:pPr algn="just"/>
            <a:r>
              <a:rPr lang="zh-CN" altLang="en-US" sz="2200" b="1" dirty="0"/>
              <a:t>张力换能器应高于蛙心灌流架并略向下</a:t>
            </a:r>
            <a:r>
              <a:rPr lang="zh-CN" altLang="en-US" sz="2200" b="1" dirty="0">
                <a:solidFill>
                  <a:srgbClr val="0000CC"/>
                </a:solidFill>
              </a:rPr>
              <a:t>倾斜</a:t>
            </a:r>
            <a:r>
              <a:rPr lang="zh-CN" altLang="en-US" sz="2200" b="1" dirty="0"/>
              <a:t>，以免液体进入换能器。</a:t>
            </a:r>
          </a:p>
          <a:p>
            <a:pPr algn="just"/>
            <a:r>
              <a:rPr lang="zh-CN" altLang="en-US" sz="2200" b="1" dirty="0"/>
              <a:t>滴加试剂后，一旦出现变化应</a:t>
            </a:r>
            <a:r>
              <a:rPr lang="zh-CN" altLang="en-US" sz="2200" b="1" dirty="0">
                <a:solidFill>
                  <a:srgbClr val="0000CC"/>
                </a:solidFill>
              </a:rPr>
              <a:t>立即用新鲜任氏液换洗</a:t>
            </a:r>
            <a:r>
              <a:rPr lang="en-US" altLang="zh-CN" sz="2200" b="1" dirty="0"/>
              <a:t>2</a:t>
            </a:r>
            <a:r>
              <a:rPr lang="zh-CN" altLang="en-US" sz="2200" b="1" dirty="0"/>
              <a:t>－</a:t>
            </a:r>
            <a:r>
              <a:rPr lang="en-US" altLang="zh-CN" sz="2200" b="1" dirty="0"/>
              <a:t>3</a:t>
            </a:r>
            <a:r>
              <a:rPr lang="zh-CN" altLang="en-US" sz="2200" b="1" dirty="0"/>
              <a:t>次，以免心肌受损，而且必须待心脏恢复正常后方能进行下一步实验，以形成前后对照。</a:t>
            </a:r>
          </a:p>
          <a:p>
            <a:pPr algn="just"/>
            <a:r>
              <a:rPr lang="zh-CN" altLang="en-US" sz="2200" b="1" dirty="0"/>
              <a:t>滴加药品和换取新鲜任氏液时，须及时</a:t>
            </a:r>
            <a:r>
              <a:rPr lang="zh-CN" altLang="en-US" sz="2200" b="1" dirty="0">
                <a:solidFill>
                  <a:srgbClr val="0000CC"/>
                </a:solidFill>
              </a:rPr>
              <a:t>标记</a:t>
            </a:r>
            <a:r>
              <a:rPr lang="zh-CN" altLang="en-US" sz="2200" b="1" dirty="0"/>
              <a:t>，以便观察分析。</a:t>
            </a:r>
          </a:p>
          <a:p>
            <a:pPr algn="just"/>
            <a:r>
              <a:rPr lang="zh-CN" altLang="en-US" sz="2200" b="1" dirty="0"/>
              <a:t>化学药物作用不明显时，可再</a:t>
            </a:r>
            <a:r>
              <a:rPr lang="zh-CN" altLang="en-US" sz="2200" b="1" dirty="0">
                <a:solidFill>
                  <a:srgbClr val="0000CC"/>
                </a:solidFill>
              </a:rPr>
              <a:t>适量滴加</a:t>
            </a:r>
            <a:r>
              <a:rPr lang="zh-CN" altLang="en-US" sz="2200" b="1" dirty="0"/>
              <a:t>，密切观察药物剂量添加后的实验结果。</a:t>
            </a:r>
            <a:endParaRPr lang="zh-CN" altLang="en-US" sz="2200" dirty="0"/>
          </a:p>
        </p:txBody>
      </p:sp>
      <p:sp>
        <p:nvSpPr>
          <p:cNvPr id="5" name="云形标注 2">
            <a:extLst>
              <a:ext uri="{FF2B5EF4-FFF2-40B4-BE49-F238E27FC236}">
                <a16:creationId xmlns:a16="http://schemas.microsoft.com/office/drawing/2014/main" id="{E817C1B8-E21A-44BB-B6C6-6FB707AF3CC1}"/>
              </a:ext>
            </a:extLst>
          </p:cNvPr>
          <p:cNvSpPr/>
          <p:nvPr/>
        </p:nvSpPr>
        <p:spPr>
          <a:xfrm>
            <a:off x="5148064" y="102712"/>
            <a:ext cx="3599482" cy="739793"/>
          </a:xfrm>
          <a:prstGeom prst="cloudCallout">
            <a:avLst>
              <a:gd name="adj1" fmla="val -28625"/>
              <a:gd name="adj2" fmla="val 74953"/>
            </a:avLst>
          </a:prstGeom>
          <a:solidFill>
            <a:srgbClr val="BAE18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D0D7D4C0-E564-44CC-9B8D-158D92147A8A}"/>
              </a:ext>
            </a:extLst>
          </p:cNvPr>
          <p:cNvSpPr txBox="1"/>
          <p:nvPr/>
        </p:nvSpPr>
        <p:spPr>
          <a:xfrm>
            <a:off x="5724128" y="166640"/>
            <a:ext cx="2348720" cy="523220"/>
          </a:xfrm>
          <a:prstGeom prst="rect">
            <a:avLst/>
          </a:prstGeom>
          <a:noFill/>
        </p:spPr>
        <p:txBody>
          <a:bodyPr wrap="none" rtlCol="0">
            <a:spAutoFit/>
          </a:bodyPr>
          <a:lstStyle/>
          <a:p>
            <a:r>
              <a:rPr lang="zh-CN" altLang="en-US" sz="2800" b="1" dirty="0">
                <a:solidFill>
                  <a:srgbClr val="FF0000"/>
                </a:solidFill>
                <a:latin typeface="黑体" panose="02010609060101010101" pitchFamily="49" charset="-122"/>
                <a:ea typeface="黑体" panose="02010609060101010101" pitchFamily="49" charset="-122"/>
              </a:rPr>
              <a:t>切忌轻言放弃</a:t>
            </a:r>
          </a:p>
        </p:txBody>
      </p:sp>
    </p:spTree>
    <p:extLst>
      <p:ext uri="{BB962C8B-B14F-4D97-AF65-F5344CB8AC3E}">
        <p14:creationId xmlns:p14="http://schemas.microsoft.com/office/powerpoint/2010/main" val="508685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3"/>
          <p:cNvSpPr>
            <a:spLocks noGrp="1" noChangeArrowheads="1"/>
          </p:cNvSpPr>
          <p:nvPr>
            <p:ph type="body" idx="4294967295"/>
          </p:nvPr>
        </p:nvSpPr>
        <p:spPr>
          <a:xfrm>
            <a:off x="539552" y="1484784"/>
            <a:ext cx="7632848" cy="4242271"/>
          </a:xfrm>
        </p:spPr>
        <p:txBody>
          <a:bodyPr>
            <a:normAutofit/>
          </a:bodyPr>
          <a:lstStyle/>
          <a:p>
            <a:pPr algn="just" eaLnBrk="1" hangingPunct="1">
              <a:lnSpc>
                <a:spcPct val="110000"/>
              </a:lnSpc>
              <a:spcBef>
                <a:spcPts val="1200"/>
              </a:spcBef>
            </a:pPr>
            <a:r>
              <a:rPr lang="zh-CN" altLang="en-US" sz="2400" b="1" dirty="0"/>
              <a:t>设计实验，观察刺激强度、刺激时间对期前收缩幅度的影响。</a:t>
            </a:r>
            <a:endParaRPr lang="en-US" altLang="zh-CN" sz="2400" b="1" dirty="0"/>
          </a:p>
          <a:p>
            <a:pPr algn="just" eaLnBrk="1" hangingPunct="1">
              <a:lnSpc>
                <a:spcPct val="110000"/>
              </a:lnSpc>
              <a:spcBef>
                <a:spcPts val="1200"/>
              </a:spcBef>
            </a:pPr>
            <a:r>
              <a:rPr lang="zh-CN" altLang="en-US" sz="2400" b="1" dirty="0"/>
              <a:t>如何证明心脏节律性的起搏点及兴奋传导顺序。</a:t>
            </a:r>
            <a:endParaRPr lang="en-US" altLang="zh-CN" sz="2400" b="1" dirty="0"/>
          </a:p>
          <a:p>
            <a:pPr eaLnBrk="1" hangingPunct="1">
              <a:lnSpc>
                <a:spcPct val="120000"/>
              </a:lnSpc>
              <a:spcBef>
                <a:spcPts val="600"/>
              </a:spcBef>
            </a:pPr>
            <a:r>
              <a:rPr lang="zh-CN" altLang="en-US" sz="2400" b="1" dirty="0">
                <a:solidFill>
                  <a:schemeClr val="tx1"/>
                </a:solidFill>
              </a:rPr>
              <a:t>设计一个新的、更简单的离体心脏插管方法。</a:t>
            </a:r>
          </a:p>
          <a:p>
            <a:pPr eaLnBrk="1" hangingPunct="1">
              <a:lnSpc>
                <a:spcPct val="120000"/>
              </a:lnSpc>
              <a:spcBef>
                <a:spcPts val="600"/>
              </a:spcBef>
            </a:pPr>
            <a:r>
              <a:rPr lang="zh-CN" altLang="en-US" sz="2400" b="1" dirty="0">
                <a:solidFill>
                  <a:schemeClr val="tx1"/>
                </a:solidFill>
              </a:rPr>
              <a:t>设计一个兔心离体灌流的方法。</a:t>
            </a:r>
          </a:p>
          <a:p>
            <a:pPr eaLnBrk="1" hangingPunct="1">
              <a:lnSpc>
                <a:spcPct val="120000"/>
              </a:lnSpc>
              <a:spcBef>
                <a:spcPts val="600"/>
              </a:spcBef>
            </a:pPr>
            <a:r>
              <a:rPr lang="zh-CN" altLang="en-US" sz="2400" b="1" dirty="0">
                <a:solidFill>
                  <a:schemeClr val="tx1"/>
                </a:solidFill>
              </a:rPr>
              <a:t>设计一个实验，用于了解某种药物对心房肌收缩力与节律的影响。</a:t>
            </a:r>
            <a:endParaRPr lang="en-US" altLang="zh-CN" sz="2400" b="1" dirty="0"/>
          </a:p>
          <a:p>
            <a:pPr eaLnBrk="1" hangingPunct="1">
              <a:lnSpc>
                <a:spcPct val="120000"/>
              </a:lnSpc>
              <a:spcBef>
                <a:spcPts val="600"/>
              </a:spcBef>
            </a:pPr>
            <a:r>
              <a:rPr lang="zh-CN" altLang="en-US" sz="2400" b="1" dirty="0">
                <a:solidFill>
                  <a:schemeClr val="tx1"/>
                </a:solidFill>
              </a:rPr>
              <a:t>用此标本还可以做哪些实验？</a:t>
            </a:r>
          </a:p>
          <a:p>
            <a:pPr algn="just" eaLnBrk="1" hangingPunct="1">
              <a:lnSpc>
                <a:spcPct val="110000"/>
              </a:lnSpc>
              <a:spcBef>
                <a:spcPts val="1200"/>
              </a:spcBef>
            </a:pPr>
            <a:endParaRPr lang="en-US" altLang="zh-CN" sz="2400" b="1" dirty="0"/>
          </a:p>
        </p:txBody>
      </p:sp>
      <p:sp>
        <p:nvSpPr>
          <p:cNvPr id="2" name="Rectangle 2">
            <a:extLst>
              <a:ext uri="{FF2B5EF4-FFF2-40B4-BE49-F238E27FC236}">
                <a16:creationId xmlns:a16="http://schemas.microsoft.com/office/drawing/2014/main" id="{847936F4-1445-BB6F-BBE5-AC030B23B99A}"/>
              </a:ext>
            </a:extLst>
          </p:cNvPr>
          <p:cNvSpPr txBox="1">
            <a:spLocks noChangeArrowheads="1"/>
          </p:cNvSpPr>
          <p:nvPr/>
        </p:nvSpPr>
        <p:spPr>
          <a:xfrm>
            <a:off x="323528" y="352698"/>
            <a:ext cx="4324709" cy="762898"/>
          </a:xfrm>
          <a:prstGeom prst="rect">
            <a:avLst/>
          </a:prstGeom>
        </p:spPr>
        <p:txBody>
          <a:bodyPr vert="horz"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spcAft>
                <a:spcPts val="0"/>
              </a:spcAft>
              <a:defRPr/>
            </a:pPr>
            <a:r>
              <a:rPr lang="en-US" altLang="zh-CN" sz="3000">
                <a:solidFill>
                  <a:srgbClr val="000099"/>
                </a:solidFill>
                <a:effectLst/>
                <a:latin typeface="Arial" panose="020B0604020202020204" pitchFamily="34" charset="0"/>
                <a:ea typeface="黑体" panose="02010609060101010101" pitchFamily="49" charset="-122"/>
                <a:cs typeface="Arial" panose="020B0604020202020204" pitchFamily="34" charset="0"/>
              </a:rPr>
              <a:t>VIII </a:t>
            </a:r>
            <a:r>
              <a:rPr lang="zh-CN" altLang="en-US" sz="3000">
                <a:solidFill>
                  <a:srgbClr val="000099"/>
                </a:solidFill>
                <a:effectLst/>
                <a:latin typeface="黑体" panose="02010609060101010101" pitchFamily="49" charset="-122"/>
                <a:ea typeface="黑体" panose="02010609060101010101" pitchFamily="49" charset="-122"/>
              </a:rPr>
              <a:t>思考与探索</a:t>
            </a:r>
            <a:endParaRPr lang="zh-CN" altLang="en-US" sz="3000" dirty="0">
              <a:solidFill>
                <a:srgbClr val="000099"/>
              </a:solidFill>
              <a:effectLst/>
              <a:latin typeface="黑体" panose="02010609060101010101" pitchFamily="49" charset="-122"/>
              <a:ea typeface="黑体" panose="02010609060101010101" pitchFamily="49"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38E7BD4-E0C8-D432-8B52-AC8C835BFB6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8000" contrast="20000"/>
                    </a14:imgEffect>
                  </a14:imgLayer>
                </a14:imgProps>
              </a:ext>
            </a:extLst>
          </a:blip>
          <a:srcRect l="8267" t="26573" r="12596" b="36220"/>
          <a:stretch/>
        </p:blipFill>
        <p:spPr>
          <a:xfrm>
            <a:off x="867831" y="2996952"/>
            <a:ext cx="6972774" cy="2185496"/>
          </a:xfrm>
          <a:prstGeom prst="rect">
            <a:avLst/>
          </a:prstGeom>
        </p:spPr>
      </p:pic>
      <p:sp>
        <p:nvSpPr>
          <p:cNvPr id="4" name="文本框 3">
            <a:extLst>
              <a:ext uri="{FF2B5EF4-FFF2-40B4-BE49-F238E27FC236}">
                <a16:creationId xmlns:a16="http://schemas.microsoft.com/office/drawing/2014/main" id="{1507BB7A-19B7-245B-7CA4-5AF38EF5D3A2}"/>
              </a:ext>
            </a:extLst>
          </p:cNvPr>
          <p:cNvSpPr txBox="1"/>
          <p:nvPr/>
        </p:nvSpPr>
        <p:spPr>
          <a:xfrm>
            <a:off x="611560" y="5387164"/>
            <a:ext cx="7830870" cy="369332"/>
          </a:xfrm>
          <a:prstGeom prst="rect">
            <a:avLst/>
          </a:prstGeom>
          <a:noFill/>
        </p:spPr>
        <p:txBody>
          <a:bodyPr wrap="square" rtlCol="0">
            <a:spAutoFit/>
          </a:bodyPr>
          <a:lstStyle/>
          <a:p>
            <a:pPr algn="ctr"/>
            <a:r>
              <a:rPr lang="zh-CN" altLang="en-US" dirty="0">
                <a:latin typeface="+mn-ea"/>
                <a:ea typeface="+mn-ea"/>
              </a:rPr>
              <a:t>期前收缩与代偿间歇示意图</a:t>
            </a:r>
            <a:endParaRPr lang="en-US" altLang="zh-CN" dirty="0">
              <a:latin typeface="+mn-ea"/>
              <a:ea typeface="+mn-ea"/>
            </a:endParaRPr>
          </a:p>
        </p:txBody>
      </p:sp>
      <p:sp>
        <p:nvSpPr>
          <p:cNvPr id="6" name="内容占位符 5"/>
          <p:cNvSpPr>
            <a:spLocks noGrp="1"/>
          </p:cNvSpPr>
          <p:nvPr>
            <p:ph idx="1"/>
          </p:nvPr>
        </p:nvSpPr>
        <p:spPr>
          <a:xfrm>
            <a:off x="580976" y="620688"/>
            <a:ext cx="7736229" cy="2739760"/>
          </a:xfrm>
        </p:spPr>
        <p:txBody>
          <a:bodyPr>
            <a:normAutofit/>
          </a:bodyPr>
          <a:lstStyle/>
          <a:p>
            <a:pPr>
              <a:lnSpc>
                <a:spcPct val="110000"/>
              </a:lnSpc>
            </a:pPr>
            <a:r>
              <a:rPr lang="zh-CN" altLang="en-US" sz="2400" b="1" dirty="0">
                <a:solidFill>
                  <a:srgbClr val="0000CC"/>
                </a:solidFill>
                <a:latin typeface="+mj-ea"/>
              </a:rPr>
              <a:t>期前收缩也有不应期。</a:t>
            </a:r>
            <a:r>
              <a:rPr lang="zh-CN" altLang="en-US" sz="2400" b="1" dirty="0">
                <a:latin typeface="+mj-ea"/>
              </a:rPr>
              <a:t>如果下一次正常的窦性节律性兴奋到达时正好落在期前收缩的有效不应期，便不能引起心肌收缩，要等静脉窦传来下一次兴奋才能发生收缩反应，这样在期前收缩之后就会出现一个较长的舒张期（间歇期），称为</a:t>
            </a:r>
            <a:r>
              <a:rPr lang="zh-CN" altLang="en-US" sz="2400" b="1" dirty="0">
                <a:solidFill>
                  <a:srgbClr val="7030A0"/>
                </a:solidFill>
                <a:latin typeface="+mj-ea"/>
              </a:rPr>
              <a:t>代偿间歇</a:t>
            </a:r>
            <a:r>
              <a:rPr lang="zh-CN" altLang="en-US" sz="2400" b="1" dirty="0">
                <a:latin typeface="+mj-ea"/>
              </a:rPr>
              <a:t>。</a:t>
            </a:r>
            <a:endParaRPr lang="zh-CN" altLang="en-US" sz="240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3"/>
          <p:cNvSpPr>
            <a:spLocks noGrp="1" noRot="1" noChangeArrowheads="1"/>
          </p:cNvSpPr>
          <p:nvPr>
            <p:ph type="body" idx="4294967295"/>
          </p:nvPr>
        </p:nvSpPr>
        <p:spPr>
          <a:xfrm>
            <a:off x="179512" y="980728"/>
            <a:ext cx="4582184" cy="4608512"/>
          </a:xfrm>
        </p:spPr>
        <p:txBody>
          <a:bodyPr>
            <a:normAutofit/>
          </a:bodyPr>
          <a:lstStyle/>
          <a:p>
            <a:pPr>
              <a:lnSpc>
                <a:spcPct val="120000"/>
              </a:lnSpc>
              <a:spcBef>
                <a:spcPts val="600"/>
              </a:spcBef>
            </a:pPr>
            <a:r>
              <a:rPr lang="zh-CN" altLang="en-US" sz="2400" b="1" dirty="0"/>
              <a:t>心脏正常节律性活动有赖于内外环境的相对稳定，离</a:t>
            </a:r>
            <a:r>
              <a:rPr lang="zh-CN" altLang="en-US" sz="2400" b="1" dirty="0">
                <a:solidFill>
                  <a:schemeClr val="tx1"/>
                </a:solidFill>
              </a:rPr>
              <a:t>体心脏用理化性质近似于血浆的生理溶液进行灌流，以保持其新陈代谢顺利进行，这种节律性可维持较长时间。</a:t>
            </a:r>
            <a:endParaRPr lang="en-US" altLang="zh-CN" sz="2400" b="1" dirty="0">
              <a:solidFill>
                <a:schemeClr val="tx1"/>
              </a:solidFill>
            </a:endParaRPr>
          </a:p>
          <a:p>
            <a:pPr>
              <a:lnSpc>
                <a:spcPct val="120000"/>
              </a:lnSpc>
              <a:spcBef>
                <a:spcPts val="600"/>
              </a:spcBef>
            </a:pPr>
            <a:r>
              <a:rPr lang="zh-CN" altLang="en-US" sz="2400" b="1" dirty="0">
                <a:latin typeface="+mn-ea"/>
              </a:rPr>
              <a:t>心肌细胞生物电活动的基础是钠、钾、钙等</a:t>
            </a:r>
            <a:r>
              <a:rPr lang="zh-CN" altLang="en-US" sz="2400" b="1" dirty="0">
                <a:solidFill>
                  <a:srgbClr val="0000CC"/>
                </a:solidFill>
                <a:latin typeface="+mn-ea"/>
              </a:rPr>
              <a:t>跨膜离子流</a:t>
            </a:r>
            <a:r>
              <a:rPr lang="zh-CN" altLang="en-US" sz="2400" b="1" dirty="0">
                <a:latin typeface="+mn-ea"/>
              </a:rPr>
              <a:t>。</a:t>
            </a:r>
          </a:p>
          <a:p>
            <a:pPr>
              <a:lnSpc>
                <a:spcPct val="120000"/>
              </a:lnSpc>
              <a:spcBef>
                <a:spcPts val="600"/>
              </a:spcBef>
            </a:pPr>
            <a:endParaRPr lang="zh-CN" altLang="en-US" sz="2400" b="1" dirty="0">
              <a:solidFill>
                <a:schemeClr val="tx1"/>
              </a:solidFill>
            </a:endParaRPr>
          </a:p>
        </p:txBody>
      </p:sp>
      <p:graphicFrame>
        <p:nvGraphicFramePr>
          <p:cNvPr id="3" name="Object 4"/>
          <p:cNvGraphicFramePr>
            <a:graphicFrameLocks noChangeAspect="1"/>
          </p:cNvGraphicFramePr>
          <p:nvPr>
            <p:extLst>
              <p:ext uri="{D42A27DB-BD31-4B8C-83A1-F6EECF244321}">
                <p14:modId xmlns:p14="http://schemas.microsoft.com/office/powerpoint/2010/main" val="4262511274"/>
              </p:ext>
            </p:extLst>
          </p:nvPr>
        </p:nvGraphicFramePr>
        <p:xfrm>
          <a:off x="4932040" y="260648"/>
          <a:ext cx="3060523" cy="3600400"/>
        </p:xfrm>
        <a:graphic>
          <a:graphicData uri="http://schemas.openxmlformats.org/presentationml/2006/ole">
            <mc:AlternateContent xmlns:mc="http://schemas.openxmlformats.org/markup-compatibility/2006">
              <mc:Choice xmlns:v="urn:schemas-microsoft-com:vml" Requires="v">
                <p:oleObj spid="_x0000_s2054" name="Image" r:id="rId4" imgW="4129024" imgH="4847115" progId="Photoshop.Image.7">
                  <p:embed/>
                </p:oleObj>
              </mc:Choice>
              <mc:Fallback>
                <p:oleObj name="Image" r:id="rId4" imgW="4129024" imgH="4847115" progId="Photoshop.Image.7">
                  <p:embed/>
                  <p:pic>
                    <p:nvPicPr>
                      <p:cNvPr id="45060" name="Object 4"/>
                      <p:cNvPicPr>
                        <a:picLocks noChangeAspect="1" noChangeArrowheads="1"/>
                      </p:cNvPicPr>
                      <p:nvPr/>
                    </p:nvPicPr>
                    <p:blipFill>
                      <a:blip r:embed="rId5">
                        <a:lum bright="6000" contrast="30000"/>
                        <a:extLst>
                          <a:ext uri="{28A0092B-C50C-407E-A947-70E740481C1C}">
                            <a14:useLocalDpi xmlns:a14="http://schemas.microsoft.com/office/drawing/2010/main" val="0"/>
                          </a:ext>
                        </a:extLst>
                      </a:blip>
                      <a:srcRect r="1744" b="2228"/>
                      <a:stretch>
                        <a:fillRect/>
                      </a:stretch>
                    </p:blipFill>
                    <p:spPr bwMode="auto">
                      <a:xfrm>
                        <a:off x="4932040" y="260648"/>
                        <a:ext cx="3060523" cy="3600400"/>
                      </a:xfrm>
                      <a:prstGeom prst="rect">
                        <a:avLst/>
                      </a:prstGeom>
                      <a:noFill/>
                      <a:ln>
                        <a:noFill/>
                      </a:ln>
                    </p:spPr>
                  </p:pic>
                </p:oleObj>
              </mc:Fallback>
            </mc:AlternateContent>
          </a:graphicData>
        </a:graphic>
      </p:graphicFrame>
      <p:pic>
        <p:nvPicPr>
          <p:cNvPr id="4" name="Picture 11"/>
          <p:cNvPicPr>
            <a:picLocks noChangeAspect="1" noChangeArrowheads="1"/>
          </p:cNvPicPr>
          <p:nvPr/>
        </p:nvPicPr>
        <p:blipFill>
          <a:blip r:embed="rId6">
            <a:lum bright="16000" contrast="26000"/>
            <a:extLst>
              <a:ext uri="{28A0092B-C50C-407E-A947-70E740481C1C}">
                <a14:useLocalDpi xmlns:a14="http://schemas.microsoft.com/office/drawing/2010/main" val="0"/>
              </a:ext>
            </a:extLst>
          </a:blip>
          <a:srcRect b="23543"/>
          <a:stretch>
            <a:fillRect/>
          </a:stretch>
        </p:blipFill>
        <p:spPr bwMode="auto">
          <a:xfrm>
            <a:off x="4761696" y="4077072"/>
            <a:ext cx="3744416" cy="22733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70158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5062" name="Object 6"/>
          <p:cNvGraphicFramePr>
            <a:graphicFrameLocks noChangeAspect="1"/>
          </p:cNvGraphicFramePr>
          <p:nvPr>
            <p:extLst>
              <p:ext uri="{D42A27DB-BD31-4B8C-83A1-F6EECF244321}">
                <p14:modId xmlns:p14="http://schemas.microsoft.com/office/powerpoint/2010/main" val="2653846436"/>
              </p:ext>
            </p:extLst>
          </p:nvPr>
        </p:nvGraphicFramePr>
        <p:xfrm>
          <a:off x="1187624" y="1916832"/>
          <a:ext cx="6625109" cy="4017684"/>
        </p:xfrm>
        <a:graphic>
          <a:graphicData uri="http://schemas.openxmlformats.org/presentationml/2006/ole">
            <mc:AlternateContent xmlns:mc="http://schemas.openxmlformats.org/markup-compatibility/2006">
              <mc:Choice xmlns:v="urn:schemas-microsoft-com:vml" Requires="v">
                <p:oleObj spid="_x0000_s3078" name="Image" r:id="rId4" imgW="4628571" imgH="2638095" progId="Photoshop.Image.7">
                  <p:embed/>
                </p:oleObj>
              </mc:Choice>
              <mc:Fallback>
                <p:oleObj name="Image" r:id="rId4" imgW="4628571" imgH="2638095" progId="Photoshop.Image.7">
                  <p:embed/>
                  <p:pic>
                    <p:nvPicPr>
                      <p:cNvPr id="45062"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624" y="1916832"/>
                        <a:ext cx="6625109" cy="4017684"/>
                      </a:xfrm>
                      <a:prstGeom prst="rect">
                        <a:avLst/>
                      </a:prstGeom>
                      <a:noFill/>
                      <a:ln>
                        <a:noFill/>
                      </a:ln>
                      <a:effectLst/>
                    </p:spPr>
                  </p:pic>
                </p:oleObj>
              </mc:Fallback>
            </mc:AlternateContent>
          </a:graphicData>
        </a:graphic>
      </p:graphicFrame>
      <p:sp>
        <p:nvSpPr>
          <p:cNvPr id="3" name="内容占位符 2"/>
          <p:cNvSpPr>
            <a:spLocks noGrp="1"/>
          </p:cNvSpPr>
          <p:nvPr>
            <p:ph idx="1"/>
          </p:nvPr>
        </p:nvSpPr>
        <p:spPr>
          <a:xfrm>
            <a:off x="467544" y="620688"/>
            <a:ext cx="7704856" cy="1152128"/>
          </a:xfrm>
        </p:spPr>
        <p:txBody>
          <a:bodyPr>
            <a:normAutofit/>
          </a:bodyPr>
          <a:lstStyle/>
          <a:p>
            <a:r>
              <a:rPr lang="zh-CN" altLang="en-US" sz="2400" b="1" dirty="0">
                <a:latin typeface="+mn-ea"/>
              </a:rPr>
              <a:t>灌流液中钠、钾、钙离子浓度的变化会对心脏的活动产生一定的影响。</a:t>
            </a:r>
          </a:p>
          <a:p>
            <a:endParaRPr lang="zh-CN" altLang="en-US" sz="2400" dirty="0"/>
          </a:p>
        </p:txBody>
      </p:sp>
    </p:spTree>
    <p:extLst>
      <p:ext uri="{BB962C8B-B14F-4D97-AF65-F5344CB8AC3E}">
        <p14:creationId xmlns:p14="http://schemas.microsoft.com/office/powerpoint/2010/main" val="2861909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4077072"/>
            <a:ext cx="7307262" cy="2198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内容占位符 2"/>
          <p:cNvSpPr>
            <a:spLocks noGrp="1"/>
          </p:cNvSpPr>
          <p:nvPr>
            <p:ph idx="1"/>
          </p:nvPr>
        </p:nvSpPr>
        <p:spPr>
          <a:xfrm>
            <a:off x="395536" y="404664"/>
            <a:ext cx="7920880" cy="3888432"/>
          </a:xfrm>
        </p:spPr>
        <p:txBody>
          <a:bodyPr>
            <a:normAutofit/>
          </a:bodyPr>
          <a:lstStyle/>
          <a:p>
            <a:pPr algn="just">
              <a:spcBef>
                <a:spcPct val="0"/>
              </a:spcBef>
              <a:buClr>
                <a:schemeClr val="hlink"/>
              </a:buClr>
              <a:buSzPct val="65000"/>
              <a:buFont typeface="Wingdings" pitchFamily="2" charset="2"/>
              <a:buChar char="v"/>
              <a:defRPr/>
            </a:pPr>
            <a:r>
              <a:rPr lang="zh-CN" altLang="en-US" sz="2400" b="1" dirty="0">
                <a:latin typeface="+mn-ea"/>
              </a:rPr>
              <a:t>调节心脏活动的</a:t>
            </a:r>
            <a:r>
              <a:rPr lang="zh-CN" altLang="en-US" sz="2400" b="1" dirty="0">
                <a:solidFill>
                  <a:srgbClr val="0000CC"/>
                </a:solidFill>
                <a:latin typeface="+mn-ea"/>
              </a:rPr>
              <a:t>神经、体液</a:t>
            </a:r>
            <a:r>
              <a:rPr lang="zh-CN" altLang="en-US" sz="2400" b="1" dirty="0">
                <a:latin typeface="+mn-ea"/>
              </a:rPr>
              <a:t>因素对心脏活动的直接作用是神经递质或激素与心肌细胞相应</a:t>
            </a:r>
            <a:r>
              <a:rPr lang="zh-CN" altLang="en-US" sz="2400" b="1" dirty="0">
                <a:solidFill>
                  <a:srgbClr val="0000CC"/>
                </a:solidFill>
                <a:latin typeface="+mn-ea"/>
              </a:rPr>
              <a:t>受体</a:t>
            </a:r>
            <a:r>
              <a:rPr lang="zh-CN" altLang="en-US" sz="2400" b="1" dirty="0">
                <a:latin typeface="+mn-ea"/>
              </a:rPr>
              <a:t>结合，导致心脏活动的增强或减弱。</a:t>
            </a:r>
          </a:p>
          <a:p>
            <a:pPr algn="just">
              <a:spcBef>
                <a:spcPct val="0"/>
              </a:spcBef>
              <a:buClr>
                <a:schemeClr val="hlink"/>
              </a:buClr>
              <a:buSzPct val="65000"/>
              <a:buFont typeface="Wingdings" pitchFamily="2" charset="2"/>
              <a:buChar char="v"/>
              <a:defRPr/>
            </a:pPr>
            <a:r>
              <a:rPr lang="zh-CN" altLang="en-US" sz="2400" b="1" dirty="0">
                <a:latin typeface="+mn-ea"/>
              </a:rPr>
              <a:t>交感神经兴奋时，其末梢释放递质</a:t>
            </a:r>
            <a:r>
              <a:rPr lang="en-US" altLang="zh-CN" sz="2400" b="1" dirty="0">
                <a:latin typeface="+mn-ea"/>
              </a:rPr>
              <a:t>—</a:t>
            </a:r>
            <a:r>
              <a:rPr lang="zh-CN" altLang="en-US" sz="2400" b="1" dirty="0">
                <a:solidFill>
                  <a:srgbClr val="9900FF"/>
                </a:solidFill>
                <a:latin typeface="+mn-ea"/>
              </a:rPr>
              <a:t>去甲肾上腺素</a:t>
            </a:r>
            <a:r>
              <a:rPr lang="zh-CN" altLang="en-US" sz="2400" b="1" dirty="0">
                <a:latin typeface="+mn-ea"/>
              </a:rPr>
              <a:t>，作用于心肌细胞膜上的</a:t>
            </a:r>
            <a:r>
              <a:rPr lang="el-GR" altLang="zh-CN" sz="2400" b="1" dirty="0">
                <a:solidFill>
                  <a:srgbClr val="7030A0"/>
                </a:solidFill>
                <a:latin typeface="+mn-ea"/>
                <a:cs typeface="Times New Roman" pitchFamily="18" charset="0"/>
              </a:rPr>
              <a:t>β</a:t>
            </a:r>
            <a:r>
              <a:rPr lang="zh-CN" altLang="en-US" sz="2400" b="1" dirty="0">
                <a:solidFill>
                  <a:srgbClr val="7030A0"/>
                </a:solidFill>
                <a:latin typeface="+mn-ea"/>
                <a:cs typeface="Times New Roman" pitchFamily="18" charset="0"/>
              </a:rPr>
              <a:t>受体</a:t>
            </a:r>
            <a:r>
              <a:rPr lang="zh-CN" altLang="en-US" sz="2400" b="1" dirty="0">
                <a:latin typeface="+mn-ea"/>
                <a:cs typeface="Times New Roman" pitchFamily="18" charset="0"/>
              </a:rPr>
              <a:t>，使心肌收缩力</a:t>
            </a:r>
            <a:r>
              <a:rPr lang="zh-CN" altLang="en-US" sz="2400" b="1" dirty="0" smtClean="0">
                <a:latin typeface="+mn-ea"/>
                <a:cs typeface="Times New Roman" pitchFamily="18" charset="0"/>
              </a:rPr>
              <a:t>增强，心率加快；</a:t>
            </a:r>
            <a:r>
              <a:rPr lang="zh-CN" altLang="en-US" sz="2400" b="1" dirty="0">
                <a:latin typeface="+mn-ea"/>
                <a:cs typeface="Times New Roman" pitchFamily="18" charset="0"/>
              </a:rPr>
              <a:t>迷走神经兴奋时，其末梢释放递质</a:t>
            </a:r>
            <a:r>
              <a:rPr lang="en-US" altLang="zh-CN" sz="2400" b="1" dirty="0">
                <a:latin typeface="+mn-ea"/>
                <a:cs typeface="Times New Roman" pitchFamily="18" charset="0"/>
              </a:rPr>
              <a:t>—</a:t>
            </a:r>
            <a:r>
              <a:rPr lang="zh-CN" altLang="en-US" sz="2400" b="1" dirty="0">
                <a:solidFill>
                  <a:srgbClr val="000099"/>
                </a:solidFill>
                <a:latin typeface="+mn-ea"/>
              </a:rPr>
              <a:t>乙酰胆碱</a:t>
            </a:r>
            <a:r>
              <a:rPr lang="zh-CN" altLang="en-US" sz="2400" b="1" dirty="0">
                <a:latin typeface="+mn-ea"/>
              </a:rPr>
              <a:t>，作用于心肌细胞膜上的 </a:t>
            </a:r>
            <a:r>
              <a:rPr lang="en-US" altLang="zh-CN" sz="2400" b="1" dirty="0">
                <a:solidFill>
                  <a:srgbClr val="000099"/>
                </a:solidFill>
                <a:latin typeface="+mn-ea"/>
              </a:rPr>
              <a:t>M </a:t>
            </a:r>
            <a:r>
              <a:rPr lang="zh-CN" altLang="en-US" sz="2400" b="1" dirty="0">
                <a:solidFill>
                  <a:srgbClr val="000099"/>
                </a:solidFill>
                <a:latin typeface="+mn-ea"/>
              </a:rPr>
              <a:t>受体</a:t>
            </a:r>
            <a:r>
              <a:rPr lang="zh-CN" altLang="en-US" sz="2400" b="1" dirty="0">
                <a:latin typeface="+mn-ea"/>
              </a:rPr>
              <a:t>，对心肌细胞起抑制作用，使心肌的自律性降低。</a:t>
            </a:r>
          </a:p>
          <a:p>
            <a:pPr algn="just">
              <a:spcBef>
                <a:spcPct val="0"/>
              </a:spcBef>
              <a:buClr>
                <a:schemeClr val="hlink"/>
              </a:buClr>
              <a:buSzPct val="65000"/>
              <a:buFont typeface="Wingdings" pitchFamily="2" charset="2"/>
              <a:buChar char="v"/>
              <a:defRPr/>
            </a:pPr>
            <a:r>
              <a:rPr lang="zh-CN" altLang="en-US" sz="2400" b="1" dirty="0">
                <a:latin typeface="+mn-ea"/>
              </a:rPr>
              <a:t>特异的受体阻断剂能阻断相应的递质与受体的相互作用。</a:t>
            </a:r>
          </a:p>
          <a:p>
            <a:endParaRPr lang="zh-CN" altLang="en-US" sz="2400" dirty="0"/>
          </a:p>
        </p:txBody>
      </p:sp>
    </p:spTree>
    <p:extLst>
      <p:ext uri="{BB962C8B-B14F-4D97-AF65-F5344CB8AC3E}">
        <p14:creationId xmlns:p14="http://schemas.microsoft.com/office/powerpoint/2010/main" val="1386699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3"/>
          <p:cNvSpPr>
            <a:spLocks noGrp="1" noChangeArrowheads="1"/>
          </p:cNvSpPr>
          <p:nvPr>
            <p:ph type="body" idx="4294967295"/>
          </p:nvPr>
        </p:nvSpPr>
        <p:spPr>
          <a:xfrm>
            <a:off x="611560" y="1628800"/>
            <a:ext cx="7560840" cy="4824536"/>
          </a:xfrm>
        </p:spPr>
        <p:txBody>
          <a:bodyPr>
            <a:normAutofit/>
          </a:bodyPr>
          <a:lstStyle/>
          <a:p>
            <a:pPr algn="just" eaLnBrk="1" hangingPunct="1">
              <a:spcBef>
                <a:spcPts val="600"/>
              </a:spcBef>
            </a:pPr>
            <a:r>
              <a:rPr lang="zh-CN" altLang="en-US" sz="2400" b="1" dirty="0"/>
              <a:t>学习暴露牛蛙心脏的方法，熟悉心脏的结构，辨认主要的大血管。</a:t>
            </a:r>
          </a:p>
          <a:p>
            <a:pPr algn="just" eaLnBrk="1" hangingPunct="1">
              <a:spcBef>
                <a:spcPts val="600"/>
              </a:spcBef>
            </a:pPr>
            <a:r>
              <a:rPr lang="zh-CN" altLang="en-US" sz="2400" b="1" dirty="0"/>
              <a:t>观察心脏各部分自律性活动的时相和频率特点，掌握在体蛙类心脏活动的描记方法。</a:t>
            </a:r>
          </a:p>
          <a:p>
            <a:pPr algn="just" eaLnBrk="1" hangingPunct="1">
              <a:spcBef>
                <a:spcPts val="600"/>
              </a:spcBef>
            </a:pPr>
            <a:r>
              <a:rPr lang="zh-CN" altLang="en-US" sz="2400" b="1" dirty="0"/>
              <a:t>观察额外刺激对心脏收缩的影响，了解其产生机理。</a:t>
            </a:r>
            <a:endParaRPr lang="en-US" altLang="zh-CN" sz="2400" b="1" dirty="0"/>
          </a:p>
          <a:p>
            <a:pPr eaLnBrk="1" hangingPunct="1">
              <a:spcBef>
                <a:spcPts val="600"/>
              </a:spcBef>
            </a:pPr>
            <a:r>
              <a:rPr lang="zh-CN" altLang="en-US" sz="2400" b="1" dirty="0">
                <a:solidFill>
                  <a:schemeClr val="tx1"/>
                </a:solidFill>
              </a:rPr>
              <a:t>学习离体蛙心的制备及其灌流方法。</a:t>
            </a:r>
          </a:p>
          <a:p>
            <a:pPr eaLnBrk="1" hangingPunct="1">
              <a:spcBef>
                <a:spcPts val="600"/>
              </a:spcBef>
            </a:pPr>
            <a:r>
              <a:rPr lang="zh-CN" altLang="en-US" sz="2400" b="1" dirty="0">
                <a:solidFill>
                  <a:schemeClr val="tx1"/>
                </a:solidFill>
              </a:rPr>
              <a:t>观察钙、钾等离子，去甲肾上腺素、乙酰胆碱、普萘洛尔、阿托品等药物对心脏活动的影响。</a:t>
            </a:r>
            <a:r>
              <a:rPr lang="zh-CN" altLang="en-US" sz="2400" dirty="0">
                <a:solidFill>
                  <a:schemeClr val="tx1"/>
                </a:solidFill>
              </a:rPr>
              <a:t> </a:t>
            </a:r>
          </a:p>
        </p:txBody>
      </p:sp>
      <p:sp>
        <p:nvSpPr>
          <p:cNvPr id="2" name="Rectangle 5">
            <a:extLst>
              <a:ext uri="{FF2B5EF4-FFF2-40B4-BE49-F238E27FC236}">
                <a16:creationId xmlns:a16="http://schemas.microsoft.com/office/drawing/2014/main" id="{0B7D5BA4-C3F7-E815-87B4-D8D180CBC288}"/>
              </a:ext>
            </a:extLst>
          </p:cNvPr>
          <p:cNvSpPr>
            <a:spLocks noChangeArrowheads="1"/>
          </p:cNvSpPr>
          <p:nvPr/>
        </p:nvSpPr>
        <p:spPr bwMode="auto">
          <a:xfrm>
            <a:off x="425580" y="575551"/>
            <a:ext cx="3644938" cy="586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2800" b="1" dirty="0">
                <a:solidFill>
                  <a:srgbClr val="3A22C8"/>
                </a:solidFill>
                <a:ea typeface="黑体" panose="02010609060101010101" pitchFamily="49" charset="-122"/>
                <a:cs typeface="Arial" panose="020B0604020202020204" pitchFamily="34" charset="0"/>
              </a:rPr>
              <a:t>II </a:t>
            </a:r>
            <a:r>
              <a:rPr lang="en-US" altLang="zh-CN" sz="2800" b="1" dirty="0">
                <a:solidFill>
                  <a:srgbClr val="3A22C8"/>
                </a:solidFill>
                <a:latin typeface="黑体" panose="02010609060101010101" pitchFamily="49" charset="-122"/>
                <a:ea typeface="黑体" panose="02010609060101010101" pitchFamily="49" charset="-122"/>
              </a:rPr>
              <a:t> </a:t>
            </a:r>
            <a:r>
              <a:rPr lang="zh-CN" altLang="en-US" sz="2800" b="1" dirty="0">
                <a:solidFill>
                  <a:srgbClr val="3A22C8"/>
                </a:solidFill>
                <a:latin typeface="黑体" panose="02010609060101010101" pitchFamily="49" charset="-122"/>
                <a:ea typeface="黑体" panose="02010609060101010101" pitchFamily="49" charset="-122"/>
              </a:rPr>
              <a:t>实验目的</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Rectangle 3"/>
          <p:cNvSpPr>
            <a:spLocks noGrp="1" noChangeArrowheads="1"/>
          </p:cNvSpPr>
          <p:nvPr>
            <p:ph type="body" sz="half" idx="4294967295"/>
          </p:nvPr>
        </p:nvSpPr>
        <p:spPr>
          <a:xfrm>
            <a:off x="395536" y="1138874"/>
            <a:ext cx="8352928" cy="1714256"/>
          </a:xfrm>
        </p:spPr>
        <p:txBody>
          <a:bodyPr>
            <a:normAutofit/>
          </a:bodyPr>
          <a:lstStyle/>
          <a:p>
            <a:pPr>
              <a:lnSpc>
                <a:spcPct val="120000"/>
              </a:lnSpc>
            </a:pPr>
            <a:r>
              <a:rPr lang="zh-CN" altLang="en-US" sz="2400" b="1" dirty="0" smtClean="0"/>
              <a:t>牛蛙（</a:t>
            </a:r>
            <a:r>
              <a:rPr lang="en-US" altLang="zh-CN" sz="2400" b="1" i="1" dirty="0">
                <a:latin typeface="Times New Roman" panose="02020603050405020304" pitchFamily="18" charset="0"/>
                <a:cs typeface="Times New Roman" panose="02020603050405020304" pitchFamily="18" charset="0"/>
              </a:rPr>
              <a:t> </a:t>
            </a:r>
            <a:r>
              <a:rPr lang="en-US" altLang="zh-CN" sz="2400" b="1" i="1" dirty="0" err="1">
                <a:latin typeface="Times New Roman" panose="02020603050405020304" pitchFamily="18" charset="0"/>
                <a:cs typeface="Times New Roman" panose="02020603050405020304" pitchFamily="18" charset="0"/>
              </a:rPr>
              <a:t>Lithobates</a:t>
            </a:r>
            <a:r>
              <a:rPr lang="en-US" altLang="zh-CN" sz="2400" b="1" i="1" dirty="0">
                <a:latin typeface="Times New Roman" panose="02020603050405020304" pitchFamily="18" charset="0"/>
                <a:cs typeface="Times New Roman" panose="02020603050405020304" pitchFamily="18" charset="0"/>
              </a:rPr>
              <a:t> </a:t>
            </a:r>
            <a:r>
              <a:rPr lang="en-US" altLang="zh-CN" sz="2400" b="1" i="1" dirty="0" err="1">
                <a:latin typeface="Times New Roman" panose="02020603050405020304" pitchFamily="18" charset="0"/>
                <a:cs typeface="Times New Roman" panose="02020603050405020304" pitchFamily="18" charset="0"/>
              </a:rPr>
              <a:t>catesbeiana</a:t>
            </a:r>
            <a:r>
              <a:rPr lang="en-US" altLang="zh-CN" sz="2400" b="1" i="1" dirty="0">
                <a:latin typeface="Times New Roman" panose="02020603050405020304" pitchFamily="18" charset="0"/>
                <a:cs typeface="Times New Roman" panose="02020603050405020304" pitchFamily="18" charset="0"/>
              </a:rPr>
              <a:t> </a:t>
            </a:r>
            <a:r>
              <a:rPr lang="zh-CN" altLang="en-US" sz="2400" b="1" dirty="0" smtClean="0"/>
              <a:t>），</a:t>
            </a:r>
            <a:r>
              <a:rPr lang="zh-CN" altLang="en-US" sz="2400" b="1" dirty="0"/>
              <a:t>蛙类手术器械，蜡盘，</a:t>
            </a:r>
            <a:r>
              <a:rPr lang="zh-CN" altLang="en-US" sz="2400" b="1" dirty="0">
                <a:solidFill>
                  <a:srgbClr val="000099"/>
                </a:solidFill>
              </a:rPr>
              <a:t>蛙心夹</a:t>
            </a:r>
            <a:r>
              <a:rPr lang="zh-CN" altLang="en-US" sz="2400" b="1" dirty="0"/>
              <a:t>，张力换能器，生理信号采集处理系统，任氏液，塑料滴管，棉球，铁支架，</a:t>
            </a:r>
            <a:r>
              <a:rPr lang="zh-CN" altLang="en-US" sz="2400" b="1" dirty="0">
                <a:solidFill>
                  <a:schemeClr val="tx1"/>
                </a:solidFill>
                <a:latin typeface="宋体" charset="-122"/>
              </a:rPr>
              <a:t>双凹夹，大头针</a:t>
            </a:r>
            <a:r>
              <a:rPr lang="zh-CN" altLang="en-US" sz="2400" b="1" dirty="0"/>
              <a:t>，</a:t>
            </a:r>
            <a:r>
              <a:rPr lang="zh-CN" altLang="en-US" sz="2400" b="1" dirty="0">
                <a:solidFill>
                  <a:srgbClr val="000099"/>
                </a:solidFill>
              </a:rPr>
              <a:t>刺激电极</a:t>
            </a:r>
            <a:endParaRPr lang="zh-CN" altLang="en-US" sz="2400" b="1" dirty="0"/>
          </a:p>
        </p:txBody>
      </p:sp>
      <p:sp>
        <p:nvSpPr>
          <p:cNvPr id="1030" name="Text Box 9"/>
          <p:cNvSpPr txBox="1">
            <a:spLocks noChangeArrowheads="1"/>
          </p:cNvSpPr>
          <p:nvPr/>
        </p:nvSpPr>
        <p:spPr bwMode="auto">
          <a:xfrm>
            <a:off x="5183112" y="6077343"/>
            <a:ext cx="1728788" cy="430887"/>
          </a:xfrm>
          <a:prstGeom prst="rect">
            <a:avLst/>
          </a:prstGeom>
          <a:solidFill>
            <a:srgbClr val="FFFFFF"/>
          </a:solidFill>
          <a:ln>
            <a:noFill/>
          </a:ln>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200" b="1" dirty="0">
                <a:latin typeface="黑体" panose="02010609060101010101" pitchFamily="49" charset="-122"/>
                <a:ea typeface="黑体" panose="02010609060101010101" pitchFamily="49" charset="-122"/>
              </a:rPr>
              <a:t>刺激电极</a:t>
            </a:r>
          </a:p>
        </p:txBody>
      </p:sp>
      <p:sp>
        <p:nvSpPr>
          <p:cNvPr id="1031" name="Text Box 11"/>
          <p:cNvSpPr txBox="1">
            <a:spLocks noChangeArrowheads="1"/>
          </p:cNvSpPr>
          <p:nvPr/>
        </p:nvSpPr>
        <p:spPr bwMode="auto">
          <a:xfrm>
            <a:off x="2264239" y="5861106"/>
            <a:ext cx="1296987" cy="430887"/>
          </a:xfrm>
          <a:prstGeom prst="rect">
            <a:avLst/>
          </a:prstGeom>
          <a:solidFill>
            <a:srgbClr val="FFFFFF"/>
          </a:solidFill>
          <a:ln>
            <a:noFill/>
          </a:ln>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200" b="1" dirty="0">
                <a:latin typeface="黑体" panose="02010609060101010101" pitchFamily="49" charset="-122"/>
                <a:ea typeface="黑体" panose="02010609060101010101" pitchFamily="49" charset="-122"/>
              </a:rPr>
              <a:t>蛙心夹</a:t>
            </a:r>
          </a:p>
        </p:txBody>
      </p:sp>
      <p:pic>
        <p:nvPicPr>
          <p:cNvPr id="1032"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088" y="2667393"/>
            <a:ext cx="1366837" cy="31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35" name="组合 2"/>
          <p:cNvGrpSpPr>
            <a:grpSpLocks/>
          </p:cNvGrpSpPr>
          <p:nvPr/>
        </p:nvGrpSpPr>
        <p:grpSpPr bwMode="auto">
          <a:xfrm>
            <a:off x="1870744" y="3081730"/>
            <a:ext cx="2262188" cy="2576513"/>
            <a:chOff x="685523" y="2725836"/>
            <a:chExt cx="2261914" cy="2576287"/>
          </a:xfrm>
        </p:grpSpPr>
        <p:graphicFrame>
          <p:nvGraphicFramePr>
            <p:cNvPr id="1026" name="Object 10"/>
            <p:cNvGraphicFramePr>
              <a:graphicFrameLocks noChangeAspect="1"/>
            </p:cNvGraphicFramePr>
            <p:nvPr/>
          </p:nvGraphicFramePr>
          <p:xfrm>
            <a:off x="1804164" y="2725836"/>
            <a:ext cx="1143273" cy="2575372"/>
          </p:xfrm>
          <a:graphic>
            <a:graphicData uri="http://schemas.openxmlformats.org/presentationml/2006/ole">
              <mc:AlternateContent xmlns:mc="http://schemas.openxmlformats.org/markup-compatibility/2006">
                <mc:Choice xmlns:v="urn:schemas-microsoft-com:vml" Requires="v">
                  <p:oleObj spid="_x0000_s4102" name="Image" r:id="rId5" imgW="3326984" imgH="7492063" progId="Photoshop.Image.7">
                    <p:embed/>
                  </p:oleObj>
                </mc:Choice>
                <mc:Fallback>
                  <p:oleObj name="Image" r:id="rId5" imgW="3326984" imgH="7492063" progId="Photoshop.Image.7">
                    <p:embed/>
                    <p:pic>
                      <p:nvPicPr>
                        <p:cNvPr id="0" name="Object 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04164" y="2725836"/>
                          <a:ext cx="1143273" cy="2575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1036" name="Picture 13"/>
            <p:cNvPicPr>
              <a:picLocks noChangeAspect="1" noChangeArrowheads="1"/>
            </p:cNvPicPr>
            <p:nvPr/>
          </p:nvPicPr>
          <p:blipFill>
            <a:blip r:embed="rId7">
              <a:extLst>
                <a:ext uri="{28A0092B-C50C-407E-A947-70E740481C1C}">
                  <a14:useLocalDpi xmlns:a14="http://schemas.microsoft.com/office/drawing/2010/main" val="0"/>
                </a:ext>
              </a:extLst>
            </a:blip>
            <a:srcRect l="68376" t="34276" r="2657" b="22870"/>
            <a:stretch>
              <a:fillRect/>
            </a:stretch>
          </p:blipFill>
          <p:spPr bwMode="auto">
            <a:xfrm>
              <a:off x="694779" y="2762108"/>
              <a:ext cx="1086742" cy="1304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7" name="Picture 14"/>
            <p:cNvPicPr>
              <a:picLocks noChangeAspect="1" noChangeArrowheads="1"/>
            </p:cNvPicPr>
            <p:nvPr/>
          </p:nvPicPr>
          <p:blipFill>
            <a:blip r:embed="rId7">
              <a:extLst>
                <a:ext uri="{28A0092B-C50C-407E-A947-70E740481C1C}">
                  <a14:useLocalDpi xmlns:a14="http://schemas.microsoft.com/office/drawing/2010/main" val="0"/>
                </a:ext>
              </a:extLst>
            </a:blip>
            <a:srcRect l="6064" t="58005" r="66614" b="2699"/>
            <a:stretch>
              <a:fillRect/>
            </a:stretch>
          </p:blipFill>
          <p:spPr bwMode="auto">
            <a:xfrm>
              <a:off x="685523" y="4005064"/>
              <a:ext cx="1111764" cy="1297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Rectangle 5">
            <a:extLst>
              <a:ext uri="{FF2B5EF4-FFF2-40B4-BE49-F238E27FC236}">
                <a16:creationId xmlns:a16="http://schemas.microsoft.com/office/drawing/2014/main" id="{006DAD7B-DE33-2841-6E23-56F8FDA3FBA1}"/>
              </a:ext>
            </a:extLst>
          </p:cNvPr>
          <p:cNvSpPr>
            <a:spLocks noChangeArrowheads="1"/>
          </p:cNvSpPr>
          <p:nvPr/>
        </p:nvSpPr>
        <p:spPr bwMode="auto">
          <a:xfrm>
            <a:off x="395536" y="374665"/>
            <a:ext cx="3881517" cy="835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2800" b="1" dirty="0">
                <a:solidFill>
                  <a:srgbClr val="3A22C8"/>
                </a:solidFill>
                <a:ea typeface="黑体" panose="02010609060101010101" pitchFamily="49" charset="-122"/>
                <a:cs typeface="Arial" panose="020B0604020202020204" pitchFamily="34" charset="0"/>
              </a:rPr>
              <a:t>III  </a:t>
            </a:r>
            <a:r>
              <a:rPr lang="zh-CN" altLang="en-US" sz="2800" b="1" dirty="0">
                <a:solidFill>
                  <a:srgbClr val="3A22C8"/>
                </a:solidFill>
                <a:latin typeface="黑体" panose="02010609060101010101" pitchFamily="49" charset="-122"/>
                <a:ea typeface="黑体" panose="02010609060101010101" pitchFamily="49" charset="-122"/>
              </a:rPr>
              <a:t>实验对象与器材</a:t>
            </a:r>
          </a:p>
        </p:txBody>
      </p:sp>
    </p:spTree>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紫罗兰色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15577</TotalTime>
  <Words>4230</Words>
  <Application>Microsoft Office PowerPoint</Application>
  <PresentationFormat>全屏显示(4:3)</PresentationFormat>
  <Paragraphs>303</Paragraphs>
  <Slides>35</Slides>
  <Notes>23</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35</vt:i4>
      </vt:variant>
    </vt:vector>
  </HeadingPairs>
  <TitlesOfParts>
    <vt:vector size="51" baseType="lpstr">
      <vt:lpstr>Arial Unicode MS</vt:lpstr>
      <vt:lpstr>黑体</vt:lpstr>
      <vt:lpstr>华文楷体</vt:lpstr>
      <vt:lpstr>宋体</vt:lpstr>
      <vt:lpstr>Arial</vt:lpstr>
      <vt:lpstr>Arial</vt:lpstr>
      <vt:lpstr>Calibri</vt:lpstr>
      <vt:lpstr>Lucida Sans Unicode</vt:lpstr>
      <vt:lpstr>Tahoma</vt:lpstr>
      <vt:lpstr>Times New Roman</vt:lpstr>
      <vt:lpstr>Verdana</vt:lpstr>
      <vt:lpstr>Wingdings</vt:lpstr>
      <vt:lpstr>Wingdings 2</vt:lpstr>
      <vt:lpstr>Wingdings 3</vt:lpstr>
      <vt:lpstr>聚合</vt:lpstr>
      <vt:lpstr>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bj_bi</cp:lastModifiedBy>
  <cp:revision>670</cp:revision>
  <dcterms:created xsi:type="dcterms:W3CDTF">2011-09-19T06:29:50Z</dcterms:created>
  <dcterms:modified xsi:type="dcterms:W3CDTF">2025-03-15T07:58:33Z</dcterms:modified>
</cp:coreProperties>
</file>

<file path=docProps/thumbnail.jpeg>
</file>